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14"/>
  </p:notesMasterIdLst>
  <p:sldIdLst>
    <p:sldId id="259" r:id="rId6"/>
    <p:sldId id="260" r:id="rId7"/>
    <p:sldId id="256" r:id="rId8"/>
    <p:sldId id="257" r:id="rId9"/>
    <p:sldId id="258" r:id="rId10"/>
    <p:sldId id="264" r:id="rId11"/>
    <p:sldId id="263"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797B73-5818-4A00-9F2E-CF6C851D11ED}" v="1" dt="2021-06-28T16:00:26.770"/>
    <p1510:client id="{DF8D1362-06AF-4329-BE3D-F01DF5DF67D5}" v="55" dt="2021-06-29T20:00:33.994"/>
    <p1510:client id="{CB19158C-613D-48C1-9CF6-B37AE45DB973}" v="4" dt="2021-06-29T21:44:51.007"/>
    <p1510:client id="{880D1FB2-5417-488B-95ED-518EC34E5D46}" v="120" dt="2021-06-28T15:27:13.975"/>
    <p1510:client id="{78E17533-2D1D-4DFA-BAED-032CBC8D4015}" v="52" dt="2021-06-28T17:19:10.339"/>
    <p1510:client id="{B204F337-3085-4B08-B000-A83099948594}" v="92" dt="2021-06-30T12:51:13.872"/>
    <p1510:client id="{4118BB00-3A78-42AB-8749-9B446EC15DE3}" v="6" dt="2021-06-28T15:59:10.2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p:cViewPr varScale="1">
        <p:scale>
          <a:sx n="91" d="100"/>
          <a:sy n="91" d="100"/>
        </p:scale>
        <p:origin x="84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315D1-6CC8-4D98-AADC-C2308E074ED5}" type="datetimeFigureOut">
              <a:rPr lang="en-US" smtClean="0"/>
              <a:t>6/30/21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5E1352-F56C-4DFC-B154-7E0A1D1C6501}" type="slidenum">
              <a:rPr lang="en-US" smtClean="0"/>
              <a:t>‹#›</a:t>
            </a:fld>
            <a:endParaRPr lang="en-US"/>
          </a:p>
        </p:txBody>
      </p:sp>
    </p:spTree>
    <p:extLst>
      <p:ext uri="{BB962C8B-B14F-4D97-AF65-F5344CB8AC3E}">
        <p14:creationId xmlns:p14="http://schemas.microsoft.com/office/powerpoint/2010/main" val="1281180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Feedback includes both positive and negative feedback. </a:t>
            </a:r>
          </a:p>
          <a:p>
            <a:endParaRPr lang="en-US"/>
          </a:p>
          <a:p>
            <a:r>
              <a:rPr lang="en-US"/>
              <a:t>Praise motivates employees to do better, even employees who are already performing well.</a:t>
            </a:r>
            <a:r>
              <a:rPr lang="en-US" baseline="0"/>
              <a:t> More open to receiving constructive feedback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 to </a:t>
            </a:r>
            <a:r>
              <a:rPr lang="en-US" baseline="0" err="1"/>
              <a:t>Gottman’s</a:t>
            </a:r>
            <a:r>
              <a:rPr lang="en-US" baseline="0"/>
              <a:t> research on married couples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Praise leads to more motivated employees and is a way of saying “I see you” </a:t>
            </a:r>
          </a:p>
          <a:p>
            <a:endParaRPr lang="en-US"/>
          </a:p>
          <a:p>
            <a:r>
              <a:rPr lang="en-US"/>
              <a:t>Appreciation gap: 80% of managers say they express</a:t>
            </a:r>
            <a:r>
              <a:rPr lang="en-US" baseline="0"/>
              <a:t> their appreciation, less than 20% of employees say they hear appreciation frequently. </a:t>
            </a:r>
          </a:p>
          <a:p>
            <a:r>
              <a:rPr lang="en-US" baseline="0"/>
              <a:t>Avoid feedback sandwich</a:t>
            </a:r>
          </a:p>
          <a:p>
            <a:endParaRPr lang="en-US" baseline="0"/>
          </a:p>
          <a:p>
            <a:r>
              <a:rPr lang="en-US">
                <a:cs typeface="Calibri" panose="020F0502020204030204"/>
              </a:rPr>
              <a:t>In studies of performance evaluations, women are given more vague feedback than men. Avoid phrases like "nice job" but explain the why and impact.</a:t>
            </a:r>
            <a:endParaRPr lang="en-US"/>
          </a:p>
          <a:p>
            <a:endParaRPr lang="en-US"/>
          </a:p>
          <a:p>
            <a:r>
              <a:rPr lang="en-US">
                <a:cs typeface="Calibri"/>
              </a:rPr>
              <a:t>Not just to team members, but to peers and other coworkers. Call out and lift up (in a genuine way). </a:t>
            </a:r>
            <a:endParaRPr lang="en-US"/>
          </a:p>
          <a:p>
            <a:endParaRPr lang="en-US"/>
          </a:p>
          <a:p>
            <a:r>
              <a:rPr lang="en-US" baseline="0"/>
              <a:t>Focus on me-strengths (usually already aware of) and we-strengths (less cognizant of)</a:t>
            </a:r>
            <a:endParaRPr lang="en-US"/>
          </a:p>
          <a:p>
            <a:endParaRPr lang="en-US" baseline="0"/>
          </a:p>
          <a:p>
            <a:r>
              <a:rPr lang="en-US" baseline="0"/>
              <a:t>Other ideas:</a:t>
            </a:r>
          </a:p>
          <a:p>
            <a:r>
              <a:rPr lang="en-US" baseline="0"/>
              <a:t>	proactive</a:t>
            </a:r>
          </a:p>
          <a:p>
            <a:r>
              <a:rPr lang="en-US" baseline="0"/>
              <a:t>	taken responsibility</a:t>
            </a:r>
          </a:p>
          <a:p>
            <a:r>
              <a:rPr lang="en-US" baseline="0"/>
              <a:t>	offered good ideas</a:t>
            </a:r>
          </a:p>
          <a:p>
            <a:r>
              <a:rPr lang="en-US" baseline="0"/>
              <a:t>	showed loyalty and commitment</a:t>
            </a:r>
          </a:p>
          <a:p>
            <a:r>
              <a:rPr lang="en-US" baseline="0"/>
              <a:t>	promoted teamwork</a:t>
            </a:r>
            <a:endParaRPr lang="en-US"/>
          </a:p>
        </p:txBody>
      </p:sp>
      <p:sp>
        <p:nvSpPr>
          <p:cNvPr id="4" name="Slide Number Placeholder 3"/>
          <p:cNvSpPr>
            <a:spLocks noGrp="1"/>
          </p:cNvSpPr>
          <p:nvPr>
            <p:ph type="sldNum" sz="quarter" idx="10"/>
          </p:nvPr>
        </p:nvSpPr>
        <p:spPr/>
        <p:txBody>
          <a:bodyPr/>
          <a:lstStyle/>
          <a:p>
            <a:fld id="{965E1352-F56C-4DFC-B154-7E0A1D1C6501}" type="slidenum">
              <a:rPr lang="en-US" smtClean="0"/>
              <a:t>3</a:t>
            </a:fld>
            <a:endParaRPr lang="en-US"/>
          </a:p>
        </p:txBody>
      </p:sp>
    </p:spTree>
    <p:extLst>
      <p:ext uri="{BB962C8B-B14F-4D97-AF65-F5344CB8AC3E}">
        <p14:creationId xmlns:p14="http://schemas.microsoft.com/office/powerpoint/2010/main" val="408473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23FBE78-3258-4652-BF42-C3D60545F39E}" type="datetimeFigureOut">
              <a:rPr lang="en-US" smtClean="0"/>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1781575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3FBE78-3258-4652-BF42-C3D60545F39E}" type="datetimeFigureOut">
              <a:rPr lang="en-US" smtClean="0"/>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340531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3FBE78-3258-4652-BF42-C3D60545F39E}" type="datetimeFigureOut">
              <a:rPr lang="en-US" smtClean="0"/>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3944559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84941-5DD9-EE46-B663-284FC3F8F0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ADC982-5FDB-6145-8F36-A246A28922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12FC28-8EB7-F14D-B547-DBD5D9B0B64B}"/>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5" name="Footer Placeholder 4">
            <a:extLst>
              <a:ext uri="{FF2B5EF4-FFF2-40B4-BE49-F238E27FC236}">
                <a16:creationId xmlns:a16="http://schemas.microsoft.com/office/drawing/2014/main" id="{D2F16C0A-811E-C44A-A2E7-BE752BD491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12383B-625F-9547-82E5-7A0DBC4D399D}"/>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223957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2410F-34B8-C749-AA7C-CE9934A4C8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36E9C7-6658-254F-ABC0-76549FE551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54D5E8-3077-9A44-A8A8-0184A5249B46}"/>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5" name="Footer Placeholder 4">
            <a:extLst>
              <a:ext uri="{FF2B5EF4-FFF2-40B4-BE49-F238E27FC236}">
                <a16:creationId xmlns:a16="http://schemas.microsoft.com/office/drawing/2014/main" id="{C89AE72E-82D2-F346-B298-BB81DE065E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972CA4-D5BE-4E47-AC4D-AE91FDC847C4}"/>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2274909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CEC72-37AA-0847-A2EE-EA87DCE05D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D8DD69-5789-E64F-95EC-E12C1E7E9A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08236A-8934-754F-A6E8-3847AF5427C4}"/>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5" name="Footer Placeholder 4">
            <a:extLst>
              <a:ext uri="{FF2B5EF4-FFF2-40B4-BE49-F238E27FC236}">
                <a16:creationId xmlns:a16="http://schemas.microsoft.com/office/drawing/2014/main" id="{4B86C923-72C1-DC4C-8AEE-F71691489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68238-0E81-CE46-8304-AC66F931B76F}"/>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2669003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404CE-A77C-7046-A5F4-8665163064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C04067-E986-E644-9277-2FB8E8E566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94B8AF-E8F4-224B-A810-6AAF85771C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62A303-F24E-2A44-B288-96D4F1C8390A}"/>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6" name="Footer Placeholder 5">
            <a:extLst>
              <a:ext uri="{FF2B5EF4-FFF2-40B4-BE49-F238E27FC236}">
                <a16:creationId xmlns:a16="http://schemas.microsoft.com/office/drawing/2014/main" id="{1AAD86D9-DE5D-2640-A948-77E8092DF1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0F49F4-CE55-314E-B61C-0F7F2BFDF761}"/>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4156661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C32AA-E922-084E-9C43-D2478A9F32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D3E859-95CD-F542-9504-6E1CB73FE0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415DB9-1F21-B149-9CD1-13020BEDB8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084784E-F009-9C4D-84CA-DE58232AC9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FBF18B-E678-E543-B248-E49B518400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0979E6-199B-204F-A381-9550AF0406CB}"/>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8" name="Footer Placeholder 7">
            <a:extLst>
              <a:ext uri="{FF2B5EF4-FFF2-40B4-BE49-F238E27FC236}">
                <a16:creationId xmlns:a16="http://schemas.microsoft.com/office/drawing/2014/main" id="{F87CC822-6C69-BA4E-8BC5-9D9AB052CC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0025E7-60FC-BE4E-BB51-28ABAEB0D8E0}"/>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1597155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7E28-A965-3D44-9EAA-55EC1B149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C973DC-474F-924D-979C-3C5D456CE89C}"/>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4" name="Footer Placeholder 3">
            <a:extLst>
              <a:ext uri="{FF2B5EF4-FFF2-40B4-BE49-F238E27FC236}">
                <a16:creationId xmlns:a16="http://schemas.microsoft.com/office/drawing/2014/main" id="{8CBB29A6-6D19-994E-9D34-A0819F3BD4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C8EB70-2ABB-6F46-BAC4-64F0F53DAEAF}"/>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8933917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E40784-FA34-C442-BEC5-34AABD1E8250}"/>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3" name="Footer Placeholder 2">
            <a:extLst>
              <a:ext uri="{FF2B5EF4-FFF2-40B4-BE49-F238E27FC236}">
                <a16:creationId xmlns:a16="http://schemas.microsoft.com/office/drawing/2014/main" id="{48528541-6F6D-734C-AF9D-8BE784AA1F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9FC864-E50C-3846-BC6F-86E43DED50EE}"/>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3861322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12CCD-7941-4C4C-B472-14594C45C7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A067CA-64BA-C04A-B46D-3B8861914C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11BDF0-5578-1F4B-8FBB-D56AD4F208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7D508F-3B18-EE44-B1F7-802A3C7B94E3}"/>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6" name="Footer Placeholder 5">
            <a:extLst>
              <a:ext uri="{FF2B5EF4-FFF2-40B4-BE49-F238E27FC236}">
                <a16:creationId xmlns:a16="http://schemas.microsoft.com/office/drawing/2014/main" id="{0CFBE52C-5132-8042-8889-AE8EB7229B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B39D8A-2614-FA4D-9D9F-3449E6BA675C}"/>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145682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3FBE78-3258-4652-BF42-C3D60545F39E}" type="datetimeFigureOut">
              <a:rPr lang="en-US" smtClean="0"/>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34045031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FDF95-BC41-644E-B0D1-70980928EF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8F0863-7467-4E47-BC22-DA68092485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F96530-2E8C-984B-8D14-DE7FC67AC4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CDC16B-51ED-AF4B-809D-56620798EF53}"/>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6" name="Footer Placeholder 5">
            <a:extLst>
              <a:ext uri="{FF2B5EF4-FFF2-40B4-BE49-F238E27FC236}">
                <a16:creationId xmlns:a16="http://schemas.microsoft.com/office/drawing/2014/main" id="{4C1E10D3-0589-4B42-81EC-C3E47C3BAF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5AA45D-760E-F44B-A2A6-0CA3D7EB59F0}"/>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1750926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AD104-9DF1-E948-9262-DF13CDA2FA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544CB7-A8FF-5B42-9AA8-BB863954C5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9A5EB4-5E29-5A43-BB06-1254DD206890}"/>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5" name="Footer Placeholder 4">
            <a:extLst>
              <a:ext uri="{FF2B5EF4-FFF2-40B4-BE49-F238E27FC236}">
                <a16:creationId xmlns:a16="http://schemas.microsoft.com/office/drawing/2014/main" id="{A45EB5CC-D503-E249-BBA3-134A967D71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1B23C-0A75-0D46-A2B1-B68FA6FC5693}"/>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502068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15507-5676-C345-BF8A-1BEC9963C2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E7D48F-7421-274B-A951-9A9F70CF74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55CBE7-A765-F643-B641-2F60712D1B29}"/>
              </a:ext>
            </a:extLst>
          </p:cNvPr>
          <p:cNvSpPr>
            <a:spLocks noGrp="1"/>
          </p:cNvSpPr>
          <p:nvPr>
            <p:ph type="dt" sz="half" idx="10"/>
          </p:nvPr>
        </p:nvSpPr>
        <p:spPr/>
        <p:txBody>
          <a:bodyPr/>
          <a:lstStyle/>
          <a:p>
            <a:fld id="{A16A1DB4-5701-D049-9347-1F5C2FA38373}" type="datetimeFigureOut">
              <a:rPr lang="en-US" smtClean="0"/>
              <a:t>6/30/21</a:t>
            </a:fld>
            <a:endParaRPr lang="en-US"/>
          </a:p>
        </p:txBody>
      </p:sp>
      <p:sp>
        <p:nvSpPr>
          <p:cNvPr id="5" name="Footer Placeholder 4">
            <a:extLst>
              <a:ext uri="{FF2B5EF4-FFF2-40B4-BE49-F238E27FC236}">
                <a16:creationId xmlns:a16="http://schemas.microsoft.com/office/drawing/2014/main" id="{4C362FAE-91C6-FA4B-AB24-21B10D8015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4B5778-9806-B745-8F94-AD84961C0A1A}"/>
              </a:ext>
            </a:extLst>
          </p:cNvPr>
          <p:cNvSpPr>
            <a:spLocks noGrp="1"/>
          </p:cNvSpPr>
          <p:nvPr>
            <p:ph type="sldNum" sz="quarter" idx="12"/>
          </p:nvPr>
        </p:nvSpPr>
        <p:spPr/>
        <p:txBody>
          <a:bodyPr/>
          <a:lstStyle/>
          <a:p>
            <a:fld id="{8D21F122-55D6-774A-BAC6-BFF432466A78}" type="slidenum">
              <a:rPr lang="en-US" smtClean="0"/>
              <a:t>‹#›</a:t>
            </a:fld>
            <a:endParaRPr lang="en-US"/>
          </a:p>
        </p:txBody>
      </p:sp>
    </p:spTree>
    <p:extLst>
      <p:ext uri="{BB962C8B-B14F-4D97-AF65-F5344CB8AC3E}">
        <p14:creationId xmlns:p14="http://schemas.microsoft.com/office/powerpoint/2010/main" val="386502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3FBE78-3258-4652-BF42-C3D60545F39E}" type="datetimeFigureOut">
              <a:rPr lang="en-US" smtClean="0"/>
              <a:t>6/30/21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3787257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3FBE78-3258-4652-BF42-C3D60545F39E}" type="datetimeFigureOut">
              <a:rPr lang="en-US" smtClean="0"/>
              <a:t>6/30/21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2551894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3FBE78-3258-4652-BF42-C3D60545F39E}" type="datetimeFigureOut">
              <a:rPr lang="en-US" smtClean="0"/>
              <a:t>6/30/21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284681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3FBE78-3258-4652-BF42-C3D60545F39E}" type="datetimeFigureOut">
              <a:rPr lang="en-US" smtClean="0"/>
              <a:t>6/30/21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1608570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FBE78-3258-4652-BF42-C3D60545F39E}" type="datetimeFigureOut">
              <a:rPr lang="en-US" smtClean="0"/>
              <a:t>6/30/21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1776273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3FBE78-3258-4652-BF42-C3D60545F39E}" type="datetimeFigureOut">
              <a:rPr lang="en-US" smtClean="0"/>
              <a:t>6/30/21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688698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3FBE78-3258-4652-BF42-C3D60545F39E}" type="datetimeFigureOut">
              <a:rPr lang="en-US" smtClean="0"/>
              <a:t>6/30/21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90BE5-B774-4595-AC5A-1F37E595CB17}" type="slidenum">
              <a:rPr lang="en-US" smtClean="0"/>
              <a:t>‹#›</a:t>
            </a:fld>
            <a:endParaRPr lang="en-US"/>
          </a:p>
        </p:txBody>
      </p:sp>
    </p:spTree>
    <p:extLst>
      <p:ext uri="{BB962C8B-B14F-4D97-AF65-F5344CB8AC3E}">
        <p14:creationId xmlns:p14="http://schemas.microsoft.com/office/powerpoint/2010/main" val="67275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3FBE78-3258-4652-BF42-C3D60545F39E}" type="datetimeFigureOut">
              <a:rPr lang="en-US" smtClean="0"/>
              <a:t>6/30/21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190BE5-B774-4595-AC5A-1F37E595CB17}" type="slidenum">
              <a:rPr lang="en-US" smtClean="0"/>
              <a:t>‹#›</a:t>
            </a:fld>
            <a:endParaRPr lang="en-US"/>
          </a:p>
        </p:txBody>
      </p:sp>
    </p:spTree>
    <p:extLst>
      <p:ext uri="{BB962C8B-B14F-4D97-AF65-F5344CB8AC3E}">
        <p14:creationId xmlns:p14="http://schemas.microsoft.com/office/powerpoint/2010/main" val="990639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C8A681-72C9-D344-AEB5-9AEDAD95F2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69EEBD-8CAE-CA4C-A435-92D9A0F647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25954-5902-584E-87DD-7C2062E2E9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A1DB4-5701-D049-9347-1F5C2FA38373}" type="datetimeFigureOut">
              <a:rPr lang="en-US" smtClean="0"/>
              <a:t>6/30/21</a:t>
            </a:fld>
            <a:endParaRPr lang="en-US"/>
          </a:p>
        </p:txBody>
      </p:sp>
      <p:sp>
        <p:nvSpPr>
          <p:cNvPr id="5" name="Footer Placeholder 4">
            <a:extLst>
              <a:ext uri="{FF2B5EF4-FFF2-40B4-BE49-F238E27FC236}">
                <a16:creationId xmlns:a16="http://schemas.microsoft.com/office/drawing/2014/main" id="{20A82EA3-45E2-C048-9DC1-A2F00B2C18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F04E36-0573-4944-B59D-E355F89DEA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1F122-55D6-774A-BAC6-BFF432466A78}" type="slidenum">
              <a:rPr lang="en-US" smtClean="0"/>
              <a:t>‹#›</a:t>
            </a:fld>
            <a:endParaRPr lang="en-US"/>
          </a:p>
        </p:txBody>
      </p:sp>
    </p:spTree>
    <p:extLst>
      <p:ext uri="{BB962C8B-B14F-4D97-AF65-F5344CB8AC3E}">
        <p14:creationId xmlns:p14="http://schemas.microsoft.com/office/powerpoint/2010/main" val="3443332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hbr.org/2013/03/the-ideal-praise-to-criticis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7D924-B51F-47DF-A0FE-B8AAC8554553}"/>
              </a:ext>
            </a:extLst>
          </p:cNvPr>
          <p:cNvSpPr>
            <a:spLocks noGrp="1"/>
          </p:cNvSpPr>
          <p:nvPr>
            <p:ph type="title"/>
          </p:nvPr>
        </p:nvSpPr>
        <p:spPr/>
        <p:txBody>
          <a:bodyPr/>
          <a:lstStyle/>
          <a:p>
            <a:r>
              <a:rPr lang="en-US">
                <a:cs typeface="Calibri Light"/>
              </a:rPr>
              <a:t>Scenario</a:t>
            </a:r>
            <a:endParaRPr lang="en-US"/>
          </a:p>
        </p:txBody>
      </p:sp>
      <p:sp>
        <p:nvSpPr>
          <p:cNvPr id="3" name="Content Placeholder 2">
            <a:extLst>
              <a:ext uri="{FF2B5EF4-FFF2-40B4-BE49-F238E27FC236}">
                <a16:creationId xmlns:a16="http://schemas.microsoft.com/office/drawing/2014/main" id="{ED99F38E-8331-43F7-B0E5-F6DD427C7D58}"/>
              </a:ext>
            </a:extLst>
          </p:cNvPr>
          <p:cNvSpPr>
            <a:spLocks noGrp="1"/>
          </p:cNvSpPr>
          <p:nvPr>
            <p:ph idx="1"/>
          </p:nvPr>
        </p:nvSpPr>
        <p:spPr/>
        <p:txBody>
          <a:bodyPr vert="horz" lIns="91440" tIns="45720" rIns="91440" bIns="45720" rtlCol="0" anchor="t">
            <a:normAutofit/>
          </a:bodyPr>
          <a:lstStyle/>
          <a:p>
            <a:pPr marL="0" indent="0">
              <a:buNone/>
            </a:pPr>
            <a:r>
              <a:rPr lang="en-US">
                <a:ea typeface="+mn-lt"/>
                <a:cs typeface="+mn-lt"/>
              </a:rPr>
              <a:t>Jane is a client-facing employee and is responsible for responding to inquiries to your unit’s general email account. Your office expectation is that every reasonable email question or request is timely and courteously responded to. You’ve noticed a pattern where Jane is taking exceedingly long to respond to emails and is often curt in her responses to certain types of inquiries.</a:t>
            </a:r>
          </a:p>
          <a:p>
            <a:pPr marL="0" indent="0">
              <a:buNone/>
            </a:pPr>
            <a:endParaRPr lang="en-US">
              <a:cs typeface="Calibri" panose="020F0502020204030204"/>
            </a:endParaRPr>
          </a:p>
          <a:p>
            <a:pPr marL="0" indent="0">
              <a:buNone/>
            </a:pPr>
            <a:r>
              <a:rPr lang="en-US">
                <a:cs typeface="Calibri" panose="020F0502020204030204"/>
              </a:rPr>
              <a:t>- break into groups of two and give this feedback</a:t>
            </a:r>
          </a:p>
        </p:txBody>
      </p:sp>
    </p:spTree>
    <p:extLst>
      <p:ext uri="{BB962C8B-B14F-4D97-AF65-F5344CB8AC3E}">
        <p14:creationId xmlns:p14="http://schemas.microsoft.com/office/powerpoint/2010/main" val="4161094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4" descr="Table&#10;&#10;Description automatically generated">
            <a:extLst>
              <a:ext uri="{FF2B5EF4-FFF2-40B4-BE49-F238E27FC236}">
                <a16:creationId xmlns:a16="http://schemas.microsoft.com/office/drawing/2014/main" id="{B8C230C5-6A00-4531-BECF-1BC9F64622DF}"/>
              </a:ext>
            </a:extLst>
          </p:cNvPr>
          <p:cNvPicPr>
            <a:picLocks noGrp="1" noChangeAspect="1"/>
          </p:cNvPicPr>
          <p:nvPr>
            <p:ph idx="1"/>
          </p:nvPr>
        </p:nvPicPr>
        <p:blipFill rotWithShape="1">
          <a:blip r:embed="rId2"/>
          <a:srcRect b="19"/>
          <a:stretch/>
        </p:blipFill>
        <p:spPr>
          <a:xfrm>
            <a:off x="20" y="1282"/>
            <a:ext cx="12191980" cy="6856718"/>
          </a:xfrm>
          <a:prstGeom prst="rect">
            <a:avLst/>
          </a:prstGeom>
        </p:spPr>
      </p:pic>
    </p:spTree>
    <p:extLst>
      <p:ext uri="{BB962C8B-B14F-4D97-AF65-F5344CB8AC3E}">
        <p14:creationId xmlns:p14="http://schemas.microsoft.com/office/powerpoint/2010/main" val="345497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Appreciation</a:t>
            </a:r>
          </a:p>
        </p:txBody>
      </p:sp>
      <p:sp>
        <p:nvSpPr>
          <p:cNvPr id="5" name="Content Placeholder 4"/>
          <p:cNvSpPr>
            <a:spLocks noGrp="1"/>
          </p:cNvSpPr>
          <p:nvPr>
            <p:ph idx="1"/>
          </p:nvPr>
        </p:nvSpPr>
        <p:spPr/>
        <p:txBody>
          <a:bodyPr vert="horz" lIns="91440" tIns="45720" rIns="91440" bIns="45720" rtlCol="0" anchor="t">
            <a:normAutofit/>
          </a:bodyPr>
          <a:lstStyle/>
          <a:p>
            <a:r>
              <a:rPr lang="en-US"/>
              <a:t>Feedback = positive and negative</a:t>
            </a:r>
            <a:endParaRPr lang="en-US">
              <a:cs typeface="Calibri"/>
              <a:hlinkClick r:id="" action="ppaction://noaction"/>
            </a:endParaRPr>
          </a:p>
          <a:p>
            <a:r>
              <a:rPr lang="en-US">
                <a:hlinkClick r:id="rId3"/>
              </a:rPr>
              <a:t>Praise to criticism ratio</a:t>
            </a:r>
            <a:endParaRPr lang="en-US"/>
          </a:p>
          <a:p>
            <a:r>
              <a:rPr lang="en-US"/>
              <a:t>Be specific</a:t>
            </a:r>
            <a:endParaRPr lang="en-US">
              <a:cs typeface="Calibri"/>
            </a:endParaRPr>
          </a:p>
          <a:p>
            <a:r>
              <a:rPr lang="en-US"/>
              <a:t>Examples:</a:t>
            </a:r>
            <a:endParaRPr lang="en-US">
              <a:cs typeface="Calibri"/>
            </a:endParaRPr>
          </a:p>
          <a:p>
            <a:pPr lvl="1"/>
            <a:r>
              <a:rPr lang="en-US"/>
              <a:t>Here’s where you’re improving…</a:t>
            </a:r>
            <a:endParaRPr lang="en-US">
              <a:cs typeface="Calibri"/>
            </a:endParaRPr>
          </a:p>
          <a:p>
            <a:pPr lvl="1"/>
            <a:r>
              <a:rPr lang="en-US"/>
              <a:t>I see what you’re doing over here and that’s what we need. </a:t>
            </a:r>
            <a:endParaRPr lang="en-US">
              <a:cs typeface="Calibri"/>
            </a:endParaRPr>
          </a:p>
          <a:p>
            <a:pPr lvl="1"/>
            <a:r>
              <a:rPr lang="en-US"/>
              <a:t>Personal strengths vs. team strengths</a:t>
            </a:r>
            <a:endParaRPr lang="en-US">
              <a:cs typeface="Calibri"/>
            </a:endParaRPr>
          </a:p>
        </p:txBody>
      </p:sp>
    </p:spTree>
    <p:extLst>
      <p:ext uri="{BB962C8B-B14F-4D97-AF65-F5344CB8AC3E}">
        <p14:creationId xmlns:p14="http://schemas.microsoft.com/office/powerpoint/2010/main" val="93130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0F1C-AC9D-4E85-8A73-5A6FF80F611D}"/>
              </a:ext>
            </a:extLst>
          </p:cNvPr>
          <p:cNvSpPr>
            <a:spLocks noGrp="1"/>
          </p:cNvSpPr>
          <p:nvPr>
            <p:ph type="title"/>
          </p:nvPr>
        </p:nvSpPr>
        <p:spPr/>
        <p:txBody>
          <a:bodyPr/>
          <a:lstStyle/>
          <a:p>
            <a:r>
              <a:rPr lang="en-US">
                <a:cs typeface="Calibri Light"/>
              </a:rPr>
              <a:t>Listening - benefits</a:t>
            </a:r>
            <a:endParaRPr lang="en-US"/>
          </a:p>
        </p:txBody>
      </p:sp>
      <p:sp>
        <p:nvSpPr>
          <p:cNvPr id="3" name="Content Placeholder 2">
            <a:extLst>
              <a:ext uri="{FF2B5EF4-FFF2-40B4-BE49-F238E27FC236}">
                <a16:creationId xmlns:a16="http://schemas.microsoft.com/office/drawing/2014/main" id="{59A4B011-F901-47FC-ABB6-5DE9B5F48E2C}"/>
              </a:ext>
            </a:extLst>
          </p:cNvPr>
          <p:cNvSpPr>
            <a:spLocks noGrp="1"/>
          </p:cNvSpPr>
          <p:nvPr>
            <p:ph idx="1"/>
          </p:nvPr>
        </p:nvSpPr>
        <p:spPr/>
        <p:txBody>
          <a:bodyPr vert="horz" lIns="91440" tIns="45720" rIns="91440" bIns="45720" rtlCol="0" anchor="t">
            <a:normAutofit/>
          </a:bodyPr>
          <a:lstStyle/>
          <a:p>
            <a:pPr marL="0" indent="0">
              <a:buNone/>
            </a:pPr>
            <a:r>
              <a:rPr lang="en-US">
                <a:ea typeface="+mn-lt"/>
                <a:cs typeface="+mn-lt"/>
              </a:rPr>
              <a:t>Studies show that listening to employees talk about their own experiences first:</a:t>
            </a:r>
            <a:endParaRPr lang="en-US">
              <a:cs typeface="Calibri" panose="020F0502020204030204"/>
            </a:endParaRPr>
          </a:p>
          <a:p>
            <a:pPr marL="0" indent="0">
              <a:buNone/>
            </a:pPr>
            <a:endParaRPr lang="en-US">
              <a:ea typeface="+mn-lt"/>
              <a:cs typeface="+mn-lt"/>
            </a:endParaRPr>
          </a:p>
          <a:p>
            <a:r>
              <a:rPr lang="en-US">
                <a:ea typeface="+mn-lt"/>
                <a:cs typeface="+mn-lt"/>
              </a:rPr>
              <a:t>Makes employees more relaxed</a:t>
            </a:r>
            <a:endParaRPr lang="en-US"/>
          </a:p>
          <a:p>
            <a:r>
              <a:rPr lang="en-US">
                <a:ea typeface="+mn-lt"/>
                <a:cs typeface="+mn-lt"/>
              </a:rPr>
              <a:t>More self-aware of their strengths and weaknesses</a:t>
            </a:r>
            <a:endParaRPr lang="en-US"/>
          </a:p>
          <a:p>
            <a:r>
              <a:rPr lang="en-US">
                <a:ea typeface="+mn-lt"/>
                <a:cs typeface="+mn-lt"/>
              </a:rPr>
              <a:t>More willing to reflect in a non-defensive manner</a:t>
            </a:r>
            <a:endParaRPr lang="en-US"/>
          </a:p>
          <a:p>
            <a:r>
              <a:rPr lang="en-US">
                <a:ea typeface="+mn-lt"/>
                <a:cs typeface="+mn-lt"/>
              </a:rPr>
              <a:t>More willing to cooperate</a:t>
            </a:r>
            <a:endParaRPr lang="en-US"/>
          </a:p>
          <a:p>
            <a:r>
              <a:rPr lang="en-US">
                <a:ea typeface="+mn-lt"/>
                <a:cs typeface="+mn-lt"/>
              </a:rPr>
              <a:t>Helps employees feel psychologically safe and less defensive</a:t>
            </a:r>
            <a:endParaRPr lang="en-US"/>
          </a:p>
        </p:txBody>
      </p:sp>
    </p:spTree>
    <p:extLst>
      <p:ext uri="{BB962C8B-B14F-4D97-AF65-F5344CB8AC3E}">
        <p14:creationId xmlns:p14="http://schemas.microsoft.com/office/powerpoint/2010/main" val="232681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F9F1C-5B56-4582-B198-C0FB678B58DC}"/>
              </a:ext>
            </a:extLst>
          </p:cNvPr>
          <p:cNvSpPr>
            <a:spLocks noGrp="1"/>
          </p:cNvSpPr>
          <p:nvPr>
            <p:ph type="title"/>
          </p:nvPr>
        </p:nvSpPr>
        <p:spPr/>
        <p:txBody>
          <a:bodyPr/>
          <a:lstStyle/>
          <a:p>
            <a:r>
              <a:rPr lang="en-US">
                <a:cs typeface="Calibri Light"/>
              </a:rPr>
              <a:t>Listening - tips</a:t>
            </a:r>
            <a:endParaRPr lang="en-US"/>
          </a:p>
        </p:txBody>
      </p:sp>
      <p:sp>
        <p:nvSpPr>
          <p:cNvPr id="3" name="Content Placeholder 2">
            <a:extLst>
              <a:ext uri="{FF2B5EF4-FFF2-40B4-BE49-F238E27FC236}">
                <a16:creationId xmlns:a16="http://schemas.microsoft.com/office/drawing/2014/main" id="{89BD6FE3-E88B-46EE-9DCA-46C5CAF5E74C}"/>
              </a:ext>
            </a:extLst>
          </p:cNvPr>
          <p:cNvSpPr>
            <a:spLocks noGrp="1"/>
          </p:cNvSpPr>
          <p:nvPr>
            <p:ph idx="1"/>
          </p:nvPr>
        </p:nvSpPr>
        <p:spPr/>
        <p:txBody>
          <a:bodyPr vert="horz" lIns="91440" tIns="45720" rIns="91440" bIns="45720" rtlCol="0" anchor="t">
            <a:normAutofit/>
          </a:bodyPr>
          <a:lstStyle/>
          <a:p>
            <a:pPr marL="0" indent="0">
              <a:buNone/>
            </a:pPr>
            <a:r>
              <a:rPr lang="en-US">
                <a:ea typeface="+mn-lt"/>
                <a:cs typeface="+mn-lt"/>
              </a:rPr>
              <a:t>Tips for listening:</a:t>
            </a:r>
            <a:endParaRPr lang="en-US">
              <a:cs typeface="Calibri" panose="020F0502020204030204"/>
            </a:endParaRPr>
          </a:p>
          <a:p>
            <a:pPr marL="0" indent="0">
              <a:buNone/>
            </a:pPr>
            <a:endParaRPr lang="en-US">
              <a:ea typeface="+mn-lt"/>
              <a:cs typeface="+mn-lt"/>
            </a:endParaRPr>
          </a:p>
          <a:p>
            <a:r>
              <a:rPr lang="en-US">
                <a:ea typeface="+mn-lt"/>
                <a:cs typeface="+mn-lt"/>
              </a:rPr>
              <a:t>Give 100% of your attention</a:t>
            </a:r>
            <a:endParaRPr lang="en-US"/>
          </a:p>
          <a:p>
            <a:r>
              <a:rPr lang="en-US">
                <a:ea typeface="+mn-lt"/>
                <a:cs typeface="+mn-lt"/>
              </a:rPr>
              <a:t>Do not interrupt or finish sentences or thoughts</a:t>
            </a:r>
            <a:endParaRPr lang="en-US"/>
          </a:p>
          <a:p>
            <a:r>
              <a:rPr lang="en-US">
                <a:ea typeface="+mn-lt"/>
                <a:cs typeface="+mn-lt"/>
              </a:rPr>
              <a:t>Do not judge or evaluate</a:t>
            </a:r>
            <a:endParaRPr lang="en-US"/>
          </a:p>
          <a:p>
            <a:r>
              <a:rPr lang="en-US">
                <a:ea typeface="+mn-lt"/>
                <a:cs typeface="+mn-lt"/>
              </a:rPr>
              <a:t>Do not impose solutions</a:t>
            </a:r>
            <a:endParaRPr lang="en-US"/>
          </a:p>
          <a:p>
            <a:r>
              <a:rPr lang="en-US">
                <a:ea typeface="+mn-lt"/>
                <a:cs typeface="+mn-lt"/>
              </a:rPr>
              <a:t>Ask follow up questions (open ended)</a:t>
            </a:r>
            <a:endParaRPr lang="en-US"/>
          </a:p>
          <a:p>
            <a:r>
              <a:rPr lang="en-US">
                <a:ea typeface="+mn-lt"/>
                <a:cs typeface="+mn-lt"/>
              </a:rPr>
              <a:t>Reflect what you’ve heard</a:t>
            </a:r>
            <a:endParaRPr lang="en-US"/>
          </a:p>
          <a:p>
            <a:endParaRPr lang="en-US">
              <a:cs typeface="Calibri"/>
            </a:endParaRPr>
          </a:p>
        </p:txBody>
      </p:sp>
    </p:spTree>
    <p:extLst>
      <p:ext uri="{BB962C8B-B14F-4D97-AF65-F5344CB8AC3E}">
        <p14:creationId xmlns:p14="http://schemas.microsoft.com/office/powerpoint/2010/main" val="313887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63A66-87A3-A74E-9B10-611CFF41949E}"/>
              </a:ext>
            </a:extLst>
          </p:cNvPr>
          <p:cNvSpPr>
            <a:spLocks noGrp="1"/>
          </p:cNvSpPr>
          <p:nvPr>
            <p:ph type="title"/>
          </p:nvPr>
        </p:nvSpPr>
        <p:spPr/>
        <p:txBody>
          <a:bodyPr/>
          <a:lstStyle/>
          <a:p>
            <a:r>
              <a:rPr lang="en-US"/>
              <a:t>Providing Feedback</a:t>
            </a:r>
          </a:p>
        </p:txBody>
      </p:sp>
      <p:sp>
        <p:nvSpPr>
          <p:cNvPr id="3" name="Content Placeholder 2">
            <a:extLst>
              <a:ext uri="{FF2B5EF4-FFF2-40B4-BE49-F238E27FC236}">
                <a16:creationId xmlns:a16="http://schemas.microsoft.com/office/drawing/2014/main" id="{F4FBB911-ECFC-F946-B4ED-C07CDE032D17}"/>
              </a:ext>
            </a:extLst>
          </p:cNvPr>
          <p:cNvSpPr>
            <a:spLocks noGrp="1"/>
          </p:cNvSpPr>
          <p:nvPr>
            <p:ph idx="1"/>
          </p:nvPr>
        </p:nvSpPr>
        <p:spPr/>
        <p:txBody>
          <a:bodyPr/>
          <a:lstStyle/>
          <a:p>
            <a:pPr marL="514350" indent="-514350">
              <a:buFont typeface="+mj-lt"/>
              <a:buAutoNum type="arabicPeriod"/>
            </a:pPr>
            <a:r>
              <a:rPr lang="en-US"/>
              <a:t>Describe the situation of behavior you would like to address</a:t>
            </a:r>
          </a:p>
          <a:p>
            <a:pPr marL="514350" indent="-514350">
              <a:buFont typeface="+mj-lt"/>
              <a:buAutoNum type="arabicPeriod"/>
            </a:pPr>
            <a:r>
              <a:rPr lang="en-US"/>
              <a:t>Describe the effects of the behavior</a:t>
            </a:r>
          </a:p>
          <a:p>
            <a:pPr lvl="1"/>
            <a:r>
              <a:rPr lang="en-US"/>
              <a:t>For steps 1-2, focus on the </a:t>
            </a:r>
            <a:r>
              <a:rPr lang="en-US" u="sng"/>
              <a:t>facts</a:t>
            </a:r>
            <a:r>
              <a:rPr lang="en-US" b="1"/>
              <a:t>; </a:t>
            </a:r>
            <a:r>
              <a:rPr lang="en-US"/>
              <a:t>keep the conversation subjective</a:t>
            </a:r>
          </a:p>
          <a:p>
            <a:pPr lvl="1"/>
            <a:r>
              <a:rPr lang="en-US"/>
              <a:t>Be specific! Spell out how the behavior impacts your business unit, others within it, and (if applicable) external parties </a:t>
            </a:r>
          </a:p>
          <a:p>
            <a:pPr marL="514350" indent="-514350">
              <a:buFont typeface="+mj-lt"/>
              <a:buAutoNum type="arabicPeriod"/>
            </a:pPr>
            <a:r>
              <a:rPr lang="en-US"/>
              <a:t>Discuss alternatives</a:t>
            </a:r>
          </a:p>
          <a:p>
            <a:pPr lvl="1"/>
            <a:r>
              <a:rPr lang="en-US"/>
              <a:t>Provide your desired steps, but invite participation and input from the feedback recipient </a:t>
            </a:r>
          </a:p>
          <a:p>
            <a:pPr marL="514350" indent="-514350">
              <a:buFont typeface="+mj-lt"/>
              <a:buAutoNum type="arabicPeriod"/>
            </a:pPr>
            <a:r>
              <a:rPr lang="en-US"/>
              <a:t>Agree on outcomes &amp; next steps</a:t>
            </a:r>
          </a:p>
        </p:txBody>
      </p:sp>
    </p:spTree>
    <p:extLst>
      <p:ext uri="{BB962C8B-B14F-4D97-AF65-F5344CB8AC3E}">
        <p14:creationId xmlns:p14="http://schemas.microsoft.com/office/powerpoint/2010/main" val="1075815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DBB59-1666-8C4E-A807-E9B2AC280A96}"/>
              </a:ext>
            </a:extLst>
          </p:cNvPr>
          <p:cNvSpPr>
            <a:spLocks noGrp="1"/>
          </p:cNvSpPr>
          <p:nvPr>
            <p:ph type="title"/>
          </p:nvPr>
        </p:nvSpPr>
        <p:spPr/>
        <p:txBody>
          <a:bodyPr/>
          <a:lstStyle/>
          <a:p>
            <a:r>
              <a:rPr lang="en-US"/>
              <a:t>Providing Feedback</a:t>
            </a:r>
          </a:p>
        </p:txBody>
      </p:sp>
      <p:sp>
        <p:nvSpPr>
          <p:cNvPr id="3" name="Content Placeholder 2">
            <a:extLst>
              <a:ext uri="{FF2B5EF4-FFF2-40B4-BE49-F238E27FC236}">
                <a16:creationId xmlns:a16="http://schemas.microsoft.com/office/drawing/2014/main" id="{3BE6F0CF-3F07-244E-9E55-D0C2657D3284}"/>
              </a:ext>
            </a:extLst>
          </p:cNvPr>
          <p:cNvSpPr>
            <a:spLocks noGrp="1"/>
          </p:cNvSpPr>
          <p:nvPr>
            <p:ph idx="1"/>
          </p:nvPr>
        </p:nvSpPr>
        <p:spPr/>
        <p:txBody>
          <a:bodyPr/>
          <a:lstStyle/>
          <a:p>
            <a:r>
              <a:rPr lang="en-US"/>
              <a:t>The prior model can be used for positive &amp; constructive feedback</a:t>
            </a:r>
          </a:p>
          <a:p>
            <a:pPr lvl="1"/>
            <a:r>
              <a:rPr lang="en-US"/>
              <a:t>If positive feedback:</a:t>
            </a:r>
          </a:p>
          <a:p>
            <a:pPr marL="1371600" lvl="2" indent="-457200">
              <a:buFont typeface="+mj-lt"/>
              <a:buAutoNum type="arabicPeriod"/>
            </a:pPr>
            <a:r>
              <a:rPr lang="en-US"/>
              <a:t>Describe the positive situation or behavior</a:t>
            </a:r>
          </a:p>
          <a:p>
            <a:pPr marL="1371600" lvl="2" indent="-457200">
              <a:buFont typeface="+mj-lt"/>
              <a:buAutoNum type="arabicPeriod"/>
            </a:pPr>
            <a:r>
              <a:rPr lang="en-US"/>
              <a:t>Describe the effects of that behavior</a:t>
            </a:r>
          </a:p>
          <a:p>
            <a:pPr marL="1371600" lvl="2" indent="-457200">
              <a:buFont typeface="+mj-lt"/>
              <a:buAutoNum type="arabicPeriod"/>
            </a:pPr>
            <a:r>
              <a:rPr lang="en-US"/>
              <a:t>Encourage a continuation or expansion of that behavior</a:t>
            </a:r>
          </a:p>
          <a:p>
            <a:pPr lvl="1"/>
            <a:r>
              <a:rPr lang="en-US"/>
              <a:t>Benefits of positive feedback:</a:t>
            </a:r>
          </a:p>
          <a:p>
            <a:pPr lvl="2"/>
            <a:r>
              <a:rPr lang="en-US"/>
              <a:t>Reinforces positive behaviors</a:t>
            </a:r>
          </a:p>
          <a:p>
            <a:pPr lvl="2"/>
            <a:r>
              <a:rPr lang="en-US"/>
              <a:t>Helps build morale</a:t>
            </a:r>
          </a:p>
          <a:p>
            <a:pPr lvl="2"/>
            <a:r>
              <a:rPr lang="en-US"/>
              <a:t>Builds a reservoir of goodwill </a:t>
            </a:r>
          </a:p>
          <a:p>
            <a:pPr marL="0" indent="0">
              <a:buNone/>
            </a:pPr>
            <a:endParaRPr lang="en-US"/>
          </a:p>
        </p:txBody>
      </p:sp>
    </p:spTree>
    <p:extLst>
      <p:ext uri="{BB962C8B-B14F-4D97-AF65-F5344CB8AC3E}">
        <p14:creationId xmlns:p14="http://schemas.microsoft.com/office/powerpoint/2010/main" val="4249380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99465-5BDE-48C3-B089-439991AE94D7}"/>
              </a:ext>
            </a:extLst>
          </p:cNvPr>
          <p:cNvSpPr>
            <a:spLocks noGrp="1"/>
          </p:cNvSpPr>
          <p:nvPr>
            <p:ph type="title"/>
          </p:nvPr>
        </p:nvSpPr>
        <p:spPr/>
        <p:txBody>
          <a:bodyPr/>
          <a:lstStyle/>
          <a:p>
            <a:r>
              <a:rPr lang="en-US">
                <a:cs typeface="Calibri Light"/>
              </a:rPr>
              <a:t>References</a:t>
            </a:r>
            <a:endParaRPr lang="en-US"/>
          </a:p>
        </p:txBody>
      </p:sp>
      <p:sp>
        <p:nvSpPr>
          <p:cNvPr id="3" name="Content Placeholder 2">
            <a:extLst>
              <a:ext uri="{FF2B5EF4-FFF2-40B4-BE49-F238E27FC236}">
                <a16:creationId xmlns:a16="http://schemas.microsoft.com/office/drawing/2014/main" id="{3575D53B-0680-4DB8-A4EA-44A73AAC706E}"/>
              </a:ext>
            </a:extLst>
          </p:cNvPr>
          <p:cNvSpPr>
            <a:spLocks noGrp="1"/>
          </p:cNvSpPr>
          <p:nvPr>
            <p:ph idx="1"/>
          </p:nvPr>
        </p:nvSpPr>
        <p:spPr/>
        <p:txBody>
          <a:bodyPr vert="horz" lIns="91440" tIns="45720" rIns="91440" bIns="45720" rtlCol="0" anchor="t">
            <a:normAutofit/>
          </a:bodyPr>
          <a:lstStyle/>
          <a:p>
            <a:pPr>
              <a:buNone/>
            </a:pPr>
            <a:r>
              <a:rPr lang="en-US" dirty="0">
                <a:ea typeface="+mn-lt"/>
                <a:cs typeface="+mn-lt"/>
              </a:rPr>
              <a:t>Huston, T., </a:t>
            </a:r>
            <a:r>
              <a:rPr lang="en-US" i="1" dirty="0">
                <a:ea typeface="+mn-lt"/>
                <a:cs typeface="+mn-lt"/>
              </a:rPr>
              <a:t>Let's Talk: Make Effective Feedback Your Superpower</a:t>
            </a:r>
            <a:r>
              <a:rPr lang="en-US" dirty="0">
                <a:ea typeface="+mn-lt"/>
                <a:cs typeface="+mn-lt"/>
              </a:rPr>
              <a:t>, Random House</a:t>
            </a:r>
          </a:p>
          <a:p>
            <a:pPr>
              <a:buNone/>
            </a:pPr>
            <a:r>
              <a:rPr lang="en-US" dirty="0">
                <a:ea typeface="+mn-lt"/>
                <a:cs typeface="+mn-lt"/>
              </a:rPr>
              <a:t>Patterson, K, et.al., </a:t>
            </a:r>
            <a:r>
              <a:rPr lang="en-US" i="1" dirty="0">
                <a:ea typeface="+mn-lt"/>
                <a:cs typeface="+mn-lt"/>
              </a:rPr>
              <a:t>Crucial Conversations: Tools for Talking When Stakes Are High,</a:t>
            </a:r>
            <a:r>
              <a:rPr lang="en-US" dirty="0">
                <a:ea typeface="+mn-lt"/>
                <a:cs typeface="+mn-lt"/>
              </a:rPr>
              <a:t> 2</a:t>
            </a:r>
            <a:r>
              <a:rPr lang="en-US" baseline="30000" dirty="0">
                <a:ea typeface="+mn-lt"/>
                <a:cs typeface="+mn-lt"/>
              </a:rPr>
              <a:t>nd</a:t>
            </a:r>
            <a:r>
              <a:rPr lang="en-US" dirty="0">
                <a:ea typeface="+mn-lt"/>
                <a:cs typeface="+mn-lt"/>
              </a:rPr>
              <a:t> Edition, McGraw Hill</a:t>
            </a:r>
            <a:endParaRPr lang="en-US" dirty="0">
              <a:cs typeface="Calibri"/>
            </a:endParaRPr>
          </a:p>
          <a:p>
            <a:pPr marL="0" indent="0">
              <a:buNone/>
            </a:pPr>
            <a:r>
              <a:rPr lang="en-US" dirty="0">
                <a:ea typeface="+mn-lt"/>
                <a:cs typeface="+mn-lt"/>
              </a:rPr>
              <a:t>Stanier, M.,  </a:t>
            </a:r>
            <a:r>
              <a:rPr lang="en-US" i="1" dirty="0">
                <a:ea typeface="+mn-lt"/>
                <a:cs typeface="+mn-lt"/>
              </a:rPr>
              <a:t>The Coaching Habit: Say Less, Ask More &amp; Change the Way You Lead Forever, </a:t>
            </a:r>
            <a:r>
              <a:rPr lang="en-US" dirty="0">
                <a:ea typeface="+mn-lt"/>
                <a:cs typeface="+mn-lt"/>
              </a:rPr>
              <a:t>Box of Crayons Press</a:t>
            </a:r>
            <a:endParaRPr lang="en-US" dirty="0"/>
          </a:p>
        </p:txBody>
      </p:sp>
    </p:spTree>
    <p:extLst>
      <p:ext uri="{BB962C8B-B14F-4D97-AF65-F5344CB8AC3E}">
        <p14:creationId xmlns:p14="http://schemas.microsoft.com/office/powerpoint/2010/main" val="3539227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BB1F4DC72FD045B73539AE2E785328" ma:contentTypeVersion="4" ma:contentTypeDescription="Create a new document." ma:contentTypeScope="" ma:versionID="4e6306acc853f720fd6f45284600eb8c">
  <xsd:schema xmlns:xsd="http://www.w3.org/2001/XMLSchema" xmlns:xs="http://www.w3.org/2001/XMLSchema" xmlns:p="http://schemas.microsoft.com/office/2006/metadata/properties" xmlns:ns2="bfc6b633-2a54-421f-b143-fcd4b8e99b02" targetNamespace="http://schemas.microsoft.com/office/2006/metadata/properties" ma:root="true" ma:fieldsID="970e98c9745032f72bb9c420a7e43565" ns2:_="">
    <xsd:import namespace="bfc6b633-2a54-421f-b143-fcd4b8e99b0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c6b633-2a54-421f-b143-fcd4b8e99b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962895-401A-48D0-86F0-53409510A9F6}">
  <ds:schemaRefs>
    <ds:schemaRef ds:uri="http://schemas.microsoft.com/sharepoint/v3/contenttype/forms"/>
  </ds:schemaRefs>
</ds:datastoreItem>
</file>

<file path=customXml/itemProps2.xml><?xml version="1.0" encoding="utf-8"?>
<ds:datastoreItem xmlns:ds="http://schemas.openxmlformats.org/officeDocument/2006/customXml" ds:itemID="{35E7A305-697C-45C8-AF3E-5294BC8A76A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D65C691-DB46-4546-AAF5-E88622ADCCE9}">
  <ds:schemaRefs>
    <ds:schemaRef ds:uri="bfc6b633-2a54-421f-b143-fcd4b8e99b0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572</Words>
  <Application>Microsoft Macintosh PowerPoint</Application>
  <PresentationFormat>Widescreen</PresentationFormat>
  <Paragraphs>73</Paragraphs>
  <Slides>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Office Theme</vt:lpstr>
      <vt:lpstr>Scenario</vt:lpstr>
      <vt:lpstr>PowerPoint Presentation</vt:lpstr>
      <vt:lpstr>Appreciation</vt:lpstr>
      <vt:lpstr>Listening - benefits</vt:lpstr>
      <vt:lpstr>Listening - tips</vt:lpstr>
      <vt:lpstr>Providing Feedback</vt:lpstr>
      <vt:lpstr>Providing Feedback</vt:lpstr>
      <vt:lpstr>References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Appreciation</dc:title>
  <dc:creator>Abbott, Heather</dc:creator>
  <cp:lastModifiedBy>Laura Campbell</cp:lastModifiedBy>
  <cp:revision>8</cp:revision>
  <dcterms:created xsi:type="dcterms:W3CDTF">2021-06-24T15:40:22Z</dcterms:created>
  <dcterms:modified xsi:type="dcterms:W3CDTF">2021-06-30T16:56:05Z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0x0101005FBB1F4DC72FD045B73539AE2E785328</vt:lpwstr>
  </property>
</Properties>
</file>