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8" r:id="rId2"/>
    <p:sldId id="256" r:id="rId3"/>
    <p:sldId id="267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pos="4056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pos="264" userDrawn="1">
          <p15:clr>
            <a:srgbClr val="A4A3A4"/>
          </p15:clr>
        </p15:guide>
        <p15:guide id="14" pos="7680" userDrawn="1">
          <p15:clr>
            <a:srgbClr val="A4A3A4"/>
          </p15:clr>
        </p15:guide>
        <p15:guide id="15" orient="horz" pos="672" userDrawn="1">
          <p15:clr>
            <a:srgbClr val="A4A3A4"/>
          </p15:clr>
        </p15:guide>
        <p15:guide id="16" orient="horz" pos="2136" userDrawn="1">
          <p15:clr>
            <a:srgbClr val="A4A3A4"/>
          </p15:clr>
        </p15:guide>
        <p15:guide id="17" orient="horz" pos="2184" userDrawn="1">
          <p15:clr>
            <a:srgbClr val="A4A3A4"/>
          </p15:clr>
        </p15:guide>
        <p15:guide id="18" orient="horz" pos="624" userDrawn="1">
          <p15:clr>
            <a:srgbClr val="A4A3A4"/>
          </p15:clr>
        </p15:guide>
        <p15:guide id="19" orient="horz" pos="2376" userDrawn="1">
          <p15:clr>
            <a:srgbClr val="A4A3A4"/>
          </p15:clr>
        </p15:guide>
        <p15:guide id="20" orient="horz" pos="3840" userDrawn="1">
          <p15:clr>
            <a:srgbClr val="A4A3A4"/>
          </p15:clr>
        </p15:guide>
        <p15:guide id="21" orient="horz" pos="3912" userDrawn="1">
          <p15:clr>
            <a:srgbClr val="A4A3A4"/>
          </p15:clr>
        </p15:guide>
        <p15:guide id="22" orient="horz" pos="2304" userDrawn="1">
          <p15:clr>
            <a:srgbClr val="A4A3A4"/>
          </p15:clr>
        </p15:guide>
        <p15:guide id="23" pos="4224" userDrawn="1">
          <p15:clr>
            <a:srgbClr val="A4A3A4"/>
          </p15:clr>
        </p15:guide>
        <p15:guide id="24" pos="3432" userDrawn="1">
          <p15:clr>
            <a:srgbClr val="A4A3A4"/>
          </p15:clr>
        </p15:guide>
        <p15:guide id="26" pos="7392" userDrawn="1">
          <p15:clr>
            <a:srgbClr val="A4A3A4"/>
          </p15:clr>
        </p15:guide>
        <p15:guide id="27" pos="6456" userDrawn="1">
          <p15:clr>
            <a:srgbClr val="A4A3A4"/>
          </p15:clr>
        </p15:guide>
        <p15:guide id="28" pos="1200" userDrawn="1">
          <p15:clr>
            <a:srgbClr val="A4A3A4"/>
          </p15:clr>
        </p15:guide>
        <p15:guide id="29" orient="horz" pos="1416" userDrawn="1">
          <p15:clr>
            <a:srgbClr val="A4A3A4"/>
          </p15:clr>
        </p15:guide>
        <p15:guide id="30" orient="horz" pos="3096" userDrawn="1">
          <p15:clr>
            <a:srgbClr val="A4A3A4"/>
          </p15:clr>
        </p15:guide>
        <p15:guide id="31" pos="57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00356B"/>
    <a:srgbClr val="286DC0"/>
    <a:srgbClr val="5C4587"/>
    <a:srgbClr val="269C58"/>
    <a:srgbClr val="239251"/>
    <a:srgbClr val="56B98B"/>
    <a:srgbClr val="5D9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2"/>
    <p:restoredTop sz="95000"/>
  </p:normalViewPr>
  <p:slideViewPr>
    <p:cSldViewPr snapToGrid="0" snapToObjects="1">
      <p:cViewPr>
        <p:scale>
          <a:sx n="103" d="100"/>
          <a:sy n="103" d="100"/>
        </p:scale>
        <p:origin x="848" y="384"/>
      </p:cViewPr>
      <p:guideLst>
        <p:guide orient="horz" pos="4056"/>
        <p:guide pos="3840"/>
        <p:guide pos="264"/>
        <p:guide pos="7680"/>
        <p:guide orient="horz" pos="672"/>
        <p:guide orient="horz" pos="2136"/>
        <p:guide orient="horz" pos="2184"/>
        <p:guide orient="horz" pos="624"/>
        <p:guide orient="horz" pos="2376"/>
        <p:guide orient="horz" pos="3840"/>
        <p:guide orient="horz" pos="3912"/>
        <p:guide orient="horz" pos="2304"/>
        <p:guide pos="4224"/>
        <p:guide pos="3432"/>
        <p:guide pos="7392"/>
        <p:guide pos="6456"/>
        <p:guide pos="1200"/>
        <p:guide orient="horz" pos="1416"/>
        <p:guide orient="horz" pos="3096"/>
        <p:guide pos="5712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F774E-97BA-C945-B3FC-AD0AAF90E0D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6623A-C5DD-BD42-A2B8-CD98813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0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623A-C5DD-BD42-A2B8-CD988134D5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2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623A-C5DD-BD42-A2B8-CD988134D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5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FA11-8671-BF4D-96F6-0DCA98705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64BD7-0F7B-B942-91B2-BB6641E29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8AAFA-09FC-9842-A6C0-53D42CD8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A4E3D-1513-9649-B13D-862381D6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1B2E3-6E1E-3D4F-885F-F49D5A73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9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5364-4AC8-9C4D-9C98-8455C9DE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D0142-CDF5-7F48-AB89-9CC7A87BF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C9975-DA95-4840-9FAA-E61F3349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29AE2-DCC2-B446-B94F-7B441DE2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C2B0-8AE8-3347-9B10-10B1F9C3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1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75375-0F42-B54F-A8CA-D7327CE3C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B2FF5-2C4A-304C-ACA8-96A2E1ED5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54023-DC05-AA48-8C13-294B55BC2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006AE-F3E3-6846-AC26-307DEB0E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B7F0-73DB-E840-97D2-6F70F8EF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8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7D96-0A9B-9844-A09B-DCFBDF74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FCB3-71D5-A642-BD2E-A80BC684A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AB824-0259-8B4F-9E33-3D25397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B52B0-DF08-DE4E-848A-9E5C342A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31BA-36AA-1346-8082-AB010727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4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CBBB-360D-4C4F-B9F3-27178394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231BD-2643-C845-A9AB-6B9515904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6B657-7885-9741-8530-D4087AC8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D5DF9-80C4-4A4A-8EEB-8C5CFAC6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2CE85-3678-FB44-9743-63576234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5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4AFF-9B7E-714A-8FD8-87DCAC55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74D4E-633E-6245-9D95-5EC205CFC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8FE2B-D63F-5C40-87A5-8CD23F589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8868F-C3E6-E24F-B1F0-F5ECFC8A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291A3-737B-7A48-9F87-DB380C98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BD771-C063-534B-ACF5-F209AB58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4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27D1D-E9F5-D441-88F0-2C7D6CAE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C5523-C73F-534D-B497-49AABAE89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9675C-12FA-A845-848D-954A1D626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38149-6144-F840-A5B9-9C0095965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C4177-045F-8348-874D-B68EBC285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4A78B-2C62-5F4B-BDE5-BC48BC2B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7D9FB3-7AC4-184C-8068-A3080130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6337E-FE8B-6044-B524-9DEF8C99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7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C93F-5D9C-B641-81C2-AC9B5127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89E34-6FFD-CB47-8529-6C29DD3C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75297-3CED-2C47-970E-9A66E9B1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CF0E4-1CF7-524D-B178-064DAA7F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379C3-8DBC-2C48-A593-E412237B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8FF43-A55F-3847-8BE2-F6E69471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CD7CE-30F5-F046-A535-528833E1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1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A60C-C048-D045-BBD6-0611AAAB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5D4C5-A95D-5C47-AF46-7304874F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9997F-C108-124C-9D18-264C41297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4B177-043F-CE44-93C8-566DC061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1D48C-6063-384B-BCF8-70EA41B5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83D94-5FF6-2041-8A3D-81AD6262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1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96CA-4876-E94C-AE7D-5D7E6752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8B058-4E58-7A48-8AC1-42556839F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789C9-3DF8-7944-8766-081FCB5D8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5D47E-73F7-C444-9D6F-960AE1C2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F0E9B-4402-DC4C-89EA-392B490D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5EC28-9CCB-544E-B682-96103EAA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006F934F-18AE-2847-A066-6F6A93ED0C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189762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16" imgW="7772400" imgH="10058400" progId="TCLayout.ActiveDocument.1">
                  <p:embed/>
                </p:oleObj>
              </mc:Choice>
              <mc:Fallback>
                <p:oleObj name="think-cell Slide" r:id="rId1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2763E0AB-F424-6E41-9548-88213A7CBBC4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55A39E-B17B-234E-8C7E-BDF620F8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D223C-A639-C74A-A580-41828D327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B6844-24E5-6740-9420-F158633F2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D7634-29C8-AD46-9DA3-810E562B5939}"/>
              </a:ext>
            </a:extLst>
          </p:cNvPr>
          <p:cNvSpPr txBox="1"/>
          <p:nvPr userDrawn="1"/>
        </p:nvSpPr>
        <p:spPr>
          <a:xfrm>
            <a:off x="10508999" y="6599822"/>
            <a:ext cx="11541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pPr algn="r"/>
              <a:t>‹#›</a:t>
            </a:fld>
            <a:endParaRPr lang="en-US" sz="700" dirty="0">
              <a:solidFill>
                <a:schemeClr val="bg1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04535-C388-EC4D-8B5B-D9B5DC3467E6}"/>
              </a:ext>
            </a:extLst>
          </p:cNvPr>
          <p:cNvSpPr txBox="1"/>
          <p:nvPr userDrawn="1"/>
        </p:nvSpPr>
        <p:spPr>
          <a:xfrm>
            <a:off x="10660903" y="6592128"/>
            <a:ext cx="5650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t>|</a:t>
            </a:r>
          </a:p>
        </p:txBody>
      </p:sp>
      <p:pic>
        <p:nvPicPr>
          <p:cNvPr id="9" name="Picture 8" descr="logo-small_gray.pdf">
            <a:extLst>
              <a:ext uri="{FF2B5EF4-FFF2-40B4-BE49-F238E27FC236}">
                <a16:creationId xmlns:a16="http://schemas.microsoft.com/office/drawing/2014/main" id="{1BCEB8CB-8606-F749-BFD5-41C25C884EA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467" y="6471121"/>
            <a:ext cx="1117172" cy="36512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54A2554-97C3-414C-8E2C-7351A10F8A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" y="5979435"/>
            <a:ext cx="717318" cy="7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9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B30B-581C-FD44-825B-C1E38395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365125"/>
            <a:ext cx="865632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Name:</a:t>
            </a:r>
            <a:b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Stakeholder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0EFEA-4977-E24D-BC23-A609078A6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0" y="519906"/>
            <a:ext cx="1854200" cy="1016000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CB47B87-65AE-2745-923E-4046E89EE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52413"/>
              </p:ext>
            </p:extLst>
          </p:nvPr>
        </p:nvGraphicFramePr>
        <p:xfrm>
          <a:off x="500380" y="1817110"/>
          <a:ext cx="11318239" cy="4035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937">
                  <a:extLst>
                    <a:ext uri="{9D8B030D-6E8A-4147-A177-3AD203B41FA5}">
                      <a16:colId xmlns:a16="http://schemas.microsoft.com/office/drawing/2014/main" val="2780181187"/>
                    </a:ext>
                  </a:extLst>
                </a:gridCol>
                <a:gridCol w="2617873">
                  <a:extLst>
                    <a:ext uri="{9D8B030D-6E8A-4147-A177-3AD203B41FA5}">
                      <a16:colId xmlns:a16="http://schemas.microsoft.com/office/drawing/2014/main" val="3863456265"/>
                    </a:ext>
                  </a:extLst>
                </a:gridCol>
                <a:gridCol w="1952059">
                  <a:extLst>
                    <a:ext uri="{9D8B030D-6E8A-4147-A177-3AD203B41FA5}">
                      <a16:colId xmlns:a16="http://schemas.microsoft.com/office/drawing/2014/main" val="3861268905"/>
                    </a:ext>
                  </a:extLst>
                </a:gridCol>
                <a:gridCol w="1816443">
                  <a:extLst>
                    <a:ext uri="{9D8B030D-6E8A-4147-A177-3AD203B41FA5}">
                      <a16:colId xmlns:a16="http://schemas.microsoft.com/office/drawing/2014/main" val="2583244322"/>
                    </a:ext>
                  </a:extLst>
                </a:gridCol>
                <a:gridCol w="2038865">
                  <a:extLst>
                    <a:ext uri="{9D8B030D-6E8A-4147-A177-3AD203B41FA5}">
                      <a16:colId xmlns:a16="http://schemas.microsoft.com/office/drawing/2014/main" val="3608149073"/>
                    </a:ext>
                  </a:extLst>
                </a:gridCol>
                <a:gridCol w="2205062">
                  <a:extLst>
                    <a:ext uri="{9D8B030D-6E8A-4147-A177-3AD203B41FA5}">
                      <a16:colId xmlns:a16="http://schemas.microsoft.com/office/drawing/2014/main" val="2623452698"/>
                    </a:ext>
                  </a:extLst>
                </a:gridCol>
              </a:tblGrid>
              <a:tr h="716079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Contact Method (email / phone)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contact method / asst.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383371"/>
                  </a:ext>
                </a:extLst>
              </a:tr>
              <a:tr h="414871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80451"/>
                  </a:ext>
                </a:extLst>
              </a:tr>
              <a:tr h="414871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857761"/>
                  </a:ext>
                </a:extLst>
              </a:tr>
              <a:tr h="414871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050725"/>
                  </a:ext>
                </a:extLst>
              </a:tr>
              <a:tr h="414871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767223"/>
                  </a:ext>
                </a:extLst>
              </a:tr>
              <a:tr h="414871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261960"/>
                  </a:ext>
                </a:extLst>
              </a:tr>
              <a:tr h="414871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14100"/>
                  </a:ext>
                </a:extLst>
              </a:tr>
              <a:tr h="414871">
                <a:tc>
                  <a:txBody>
                    <a:bodyPr/>
                    <a:lstStyle/>
                    <a:p>
                      <a:r>
                        <a:rPr lang="en-US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[optional]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684772"/>
                  </a:ext>
                </a:extLst>
              </a:tr>
              <a:tr h="414871">
                <a:tc>
                  <a:txBody>
                    <a:bodyPr/>
                    <a:lstStyle/>
                    <a:p>
                      <a:r>
                        <a:rPr lang="en-US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[optional]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1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99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EB0A80-457C-EE4C-8C0F-A9D8FCEEAD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56B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996599-A5A7-1044-A6D6-12A15795BC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0300"/>
            <a:ext cx="12205063" cy="3540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919482-99F4-8C48-BC06-E0A508756613}"/>
              </a:ext>
            </a:extLst>
          </p:cNvPr>
          <p:cNvSpPr txBox="1"/>
          <p:nvPr/>
        </p:nvSpPr>
        <p:spPr>
          <a:xfrm>
            <a:off x="325167" y="331832"/>
            <a:ext cx="11409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300" dirty="0">
                <a:solidFill>
                  <a:srgbClr val="E0E0E0"/>
                </a:solidFill>
                <a:latin typeface="Mallory Cmpct Book" panose="02010506030501020304" pitchFamily="2" charset="77"/>
              </a:rPr>
              <a:t>PURPOSE-DRIVEN LEADERSHIP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1CC1A-C291-B44B-BFE1-947BF89A2AF1}"/>
              </a:ext>
            </a:extLst>
          </p:cNvPr>
          <p:cNvSpPr txBox="1"/>
          <p:nvPr/>
        </p:nvSpPr>
        <p:spPr>
          <a:xfrm>
            <a:off x="315268" y="1141981"/>
            <a:ext cx="520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D96CF"/>
                </a:solidFill>
                <a:latin typeface="Mallory Book" panose="02010501030501020304" pitchFamily="2" charset="77"/>
              </a:rPr>
              <a:t>Framework</a:t>
            </a:r>
            <a:r>
              <a:rPr lang="en-US" sz="2800" dirty="0">
                <a:latin typeface="Mallory Book" panose="02010501030501020304" pitchFamily="2" charset="77"/>
              </a:rPr>
              <a:t> </a:t>
            </a:r>
            <a:r>
              <a:rPr lang="en-US" sz="2800" dirty="0">
                <a:solidFill>
                  <a:srgbClr val="56B98B"/>
                </a:solidFill>
                <a:latin typeface="Mallory Book" panose="02010501030501020304" pitchFamily="2" charset="77"/>
              </a:rPr>
              <a:t>+</a:t>
            </a:r>
            <a:r>
              <a:rPr lang="en-US" sz="2800" dirty="0">
                <a:latin typeface="Mallory Book" panose="02010501030501020304" pitchFamily="2" charset="77"/>
              </a:rPr>
              <a:t> </a:t>
            </a:r>
            <a:r>
              <a:rPr lang="en-US" sz="2800" dirty="0">
                <a:solidFill>
                  <a:srgbClr val="5D96CF"/>
                </a:solidFill>
                <a:latin typeface="Mallory Book" panose="02010501030501020304" pitchFamily="2" charset="77"/>
              </a:rPr>
              <a:t>Workbook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8CC16-6E47-F843-A63B-4300D63810CF}"/>
              </a:ext>
            </a:extLst>
          </p:cNvPr>
          <p:cNvSpPr txBox="1"/>
          <p:nvPr/>
        </p:nvSpPr>
        <p:spPr>
          <a:xfrm>
            <a:off x="613615" y="2024342"/>
            <a:ext cx="34043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CE0000"/>
                </a:solidFill>
                <a:latin typeface="Mallory Medium" panose="02010501030501020304" pitchFamily="2" charset="77"/>
              </a:rPr>
              <a:t>PURPOSE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239251"/>
                </a:solidFill>
                <a:latin typeface="Mallory Medium" panose="02010501030501020304" pitchFamily="2" charset="77"/>
              </a:rPr>
              <a:t>PRIORITIES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286DC0"/>
                </a:solidFill>
                <a:latin typeface="Mallory Medium" panose="02010501030501020304" pitchFamily="2" charset="77"/>
              </a:rPr>
              <a:t>POTENTIAL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5C4587"/>
                </a:solidFill>
                <a:latin typeface="Mallory Medium" panose="02010501030501020304" pitchFamily="2" charset="77"/>
              </a:rPr>
              <a:t>PERFORMANCE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08D9BD-F43C-C945-9D4E-E3032767CE73}"/>
              </a:ext>
            </a:extLst>
          </p:cNvPr>
          <p:cNvSpPr txBox="1"/>
          <p:nvPr/>
        </p:nvSpPr>
        <p:spPr>
          <a:xfrm>
            <a:off x="6703126" y="5902290"/>
            <a:ext cx="511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Mallory Bold" panose="02010501030501020304" pitchFamily="2" charset="77"/>
              </a:rPr>
              <a:t>For questions + comments: </a:t>
            </a:r>
            <a:br>
              <a:rPr lang="en-US" sz="1100" b="1" dirty="0">
                <a:latin typeface="Mallory Bold" panose="02010501030501020304" pitchFamily="2" charset="77"/>
              </a:rPr>
            </a:br>
            <a:r>
              <a:rPr lang="en-US" sz="1100" b="1" dirty="0" err="1">
                <a:solidFill>
                  <a:srgbClr val="5D96CF"/>
                </a:solidFill>
                <a:latin typeface="Mallory Bold" panose="02010501030501020304" pitchFamily="2" charset="77"/>
              </a:rPr>
              <a:t>peter@inspirecorps.com</a:t>
            </a:r>
            <a:endParaRPr lang="en-US" sz="1100" dirty="0">
              <a:solidFill>
                <a:srgbClr val="5D96CF"/>
              </a:solidFill>
              <a:latin typeface="Mallory Bold" panose="02010501030501020304" pitchFamily="2" charset="77"/>
            </a:endParaRPr>
          </a:p>
          <a:p>
            <a:pPr algn="r"/>
            <a:r>
              <a:rPr lang="en-US" sz="900" dirty="0">
                <a:solidFill>
                  <a:schemeClr val="bg1"/>
                </a:solidFill>
                <a:latin typeface="Mallory Bold" panose="02010501030501020304" pitchFamily="2" charset="77"/>
              </a:rPr>
              <a:t>All Slides are Intellectual Property of Time4Good LLC. </a:t>
            </a:r>
            <a:br>
              <a:rPr lang="en-US" sz="900" dirty="0">
                <a:solidFill>
                  <a:schemeClr val="bg1"/>
                </a:solidFill>
                <a:latin typeface="Mallory Bold" panose="02010501030501020304" pitchFamily="2" charset="77"/>
              </a:rPr>
            </a:br>
            <a:r>
              <a:rPr lang="en-US" sz="900" dirty="0">
                <a:solidFill>
                  <a:schemeClr val="bg1"/>
                </a:solidFill>
                <a:latin typeface="Mallory Bold" panose="02010501030501020304" pitchFamily="2" charset="77"/>
              </a:rPr>
              <a:t>Please do not redistribute without collaboration/consent 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38E383-E200-704A-8EFC-8C5D4A363E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135" y="7560604"/>
            <a:ext cx="716828" cy="13224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4948E9-5C27-F347-B2F1-526F19EC224E}"/>
              </a:ext>
            </a:extLst>
          </p:cNvPr>
          <p:cNvCxnSpPr>
            <a:cxnSpLocks/>
          </p:cNvCxnSpPr>
          <p:nvPr/>
        </p:nvCxnSpPr>
        <p:spPr>
          <a:xfrm>
            <a:off x="0" y="1783333"/>
            <a:ext cx="12192000" cy="0"/>
          </a:xfrm>
          <a:prstGeom prst="line">
            <a:avLst/>
          </a:prstGeom>
          <a:ln w="38100">
            <a:solidFill>
              <a:srgbClr val="23925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45951A-3EE8-C04F-8F75-298502406AC2}"/>
              </a:ext>
            </a:extLst>
          </p:cNvPr>
          <p:cNvCxnSpPr>
            <a:cxnSpLocks/>
          </p:cNvCxnSpPr>
          <p:nvPr/>
        </p:nvCxnSpPr>
        <p:spPr>
          <a:xfrm>
            <a:off x="0" y="5298427"/>
            <a:ext cx="12192000" cy="0"/>
          </a:xfrm>
          <a:prstGeom prst="line">
            <a:avLst/>
          </a:prstGeom>
          <a:ln w="38100">
            <a:solidFill>
              <a:srgbClr val="286D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7E3128-48FB-464B-BEAC-6E4ABAC3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" y="5808850"/>
            <a:ext cx="717318" cy="7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77D5CF-F272-0B46-B648-111F9F2F2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496499"/>
            <a:ext cx="1747786" cy="3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6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56CCA8-08C4-FC49-A5BC-436D460B1158}"/>
              </a:ext>
            </a:extLst>
          </p:cNvPr>
          <p:cNvSpPr/>
          <p:nvPr/>
        </p:nvSpPr>
        <p:spPr>
          <a:xfrm>
            <a:off x="326929" y="128001"/>
            <a:ext cx="3977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300" dirty="0">
                <a:solidFill>
                  <a:srgbClr val="D10000"/>
                </a:solidFill>
                <a:latin typeface="Mallory Medium" panose="02010501030501020304" pitchFamily="2" charset="77"/>
              </a:rPr>
              <a:t>PURPOSE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95615-8D36-5042-8B4B-7C39045C37CB}"/>
              </a:ext>
            </a:extLst>
          </p:cNvPr>
          <p:cNvSpPr txBox="1"/>
          <p:nvPr/>
        </p:nvSpPr>
        <p:spPr>
          <a:xfrm>
            <a:off x="2584920" y="203221"/>
            <a:ext cx="269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E0000"/>
                </a:solidFill>
                <a:latin typeface="Mallory Bold" panose="02010501030501020304" pitchFamily="2" charset="77"/>
              </a:rPr>
              <a:t>Questioning and </a:t>
            </a:r>
          </a:p>
          <a:p>
            <a:r>
              <a:rPr lang="en-US" sz="1200" b="1" dirty="0">
                <a:solidFill>
                  <a:srgbClr val="CE0000"/>
                </a:solidFill>
                <a:latin typeface="Mallory Bold" panose="02010501030501020304" pitchFamily="2" charset="77"/>
              </a:rPr>
              <a:t>Confirming Why </a:t>
            </a:r>
            <a:endParaRPr lang="en-US" sz="1200" dirty="0">
              <a:solidFill>
                <a:srgbClr val="CE0000"/>
              </a:solidFill>
              <a:latin typeface="Mallory Bold" panose="02010501030501020304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E6F6D-DA29-7643-B44D-EE28563ECA47}"/>
              </a:ext>
            </a:extLst>
          </p:cNvPr>
          <p:cNvSpPr/>
          <p:nvPr/>
        </p:nvSpPr>
        <p:spPr>
          <a:xfrm>
            <a:off x="8052962" y="29221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Mallory Book" panose="02010501030501020304" pitchFamily="2" charset="77"/>
              </a:rPr>
              <a:t>NAME</a:t>
            </a:r>
          </a:p>
          <a:p>
            <a:r>
              <a:rPr lang="en-US" sz="900" dirty="0">
                <a:latin typeface="Mallory Book" panose="02010501030501020304" pitchFamily="2" charset="77"/>
              </a:rPr>
              <a:t>DATE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A83D7C-717E-6C44-90D8-F0FAF92AE8E0}"/>
              </a:ext>
            </a:extLst>
          </p:cNvPr>
          <p:cNvCxnSpPr>
            <a:cxnSpLocks/>
          </p:cNvCxnSpPr>
          <p:nvPr/>
        </p:nvCxnSpPr>
        <p:spPr>
          <a:xfrm>
            <a:off x="4304820" y="876300"/>
            <a:ext cx="35891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58B4D-4433-3F44-8007-3F623D8A0E47}"/>
              </a:ext>
            </a:extLst>
          </p:cNvPr>
          <p:cNvCxnSpPr>
            <a:cxnSpLocks/>
          </p:cNvCxnSpPr>
          <p:nvPr/>
        </p:nvCxnSpPr>
        <p:spPr>
          <a:xfrm>
            <a:off x="8147616" y="876300"/>
            <a:ext cx="35891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5FF78C-D9DA-F242-B7AD-9F4FF7FB0484}"/>
              </a:ext>
            </a:extLst>
          </p:cNvPr>
          <p:cNvCxnSpPr>
            <a:cxnSpLocks/>
          </p:cNvCxnSpPr>
          <p:nvPr/>
        </p:nvCxnSpPr>
        <p:spPr>
          <a:xfrm>
            <a:off x="462026" y="876300"/>
            <a:ext cx="35891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2214C4-33FA-154D-9A8F-A990F5A42F77}"/>
              </a:ext>
            </a:extLst>
          </p:cNvPr>
          <p:cNvCxnSpPr>
            <a:cxnSpLocks/>
          </p:cNvCxnSpPr>
          <p:nvPr/>
        </p:nvCxnSpPr>
        <p:spPr>
          <a:xfrm>
            <a:off x="462026" y="1139059"/>
            <a:ext cx="358911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74DB3F-3EBD-6D4E-B60D-26CE86EEF3FE}"/>
              </a:ext>
            </a:extLst>
          </p:cNvPr>
          <p:cNvCxnSpPr>
            <a:cxnSpLocks/>
          </p:cNvCxnSpPr>
          <p:nvPr/>
        </p:nvCxnSpPr>
        <p:spPr>
          <a:xfrm>
            <a:off x="4304820" y="1141161"/>
            <a:ext cx="358911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F7F8E4-F482-BA4C-8797-F5759DE004FF}"/>
              </a:ext>
            </a:extLst>
          </p:cNvPr>
          <p:cNvCxnSpPr>
            <a:cxnSpLocks/>
          </p:cNvCxnSpPr>
          <p:nvPr/>
        </p:nvCxnSpPr>
        <p:spPr>
          <a:xfrm>
            <a:off x="8147616" y="1141160"/>
            <a:ext cx="358911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9269879-8FA0-D745-B4BF-688CF93F0133}"/>
              </a:ext>
            </a:extLst>
          </p:cNvPr>
          <p:cNvSpPr/>
          <p:nvPr/>
        </p:nvSpPr>
        <p:spPr>
          <a:xfrm>
            <a:off x="372492" y="884042"/>
            <a:ext cx="747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23232"/>
                </a:solidFill>
                <a:latin typeface="Mallory Bold" panose="02010501030501020304" pitchFamily="2" charset="77"/>
              </a:rPr>
              <a:t>Your Fork</a:t>
            </a:r>
            <a:endParaRPr lang="en-US" sz="1100" dirty="0">
              <a:solidFill>
                <a:srgbClr val="323232"/>
              </a:solidFill>
              <a:latin typeface="Mallory Bold" panose="02010501030501020304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8DB8B5-B85F-9840-B021-75C688D52684}"/>
              </a:ext>
            </a:extLst>
          </p:cNvPr>
          <p:cNvSpPr/>
          <p:nvPr/>
        </p:nvSpPr>
        <p:spPr>
          <a:xfrm>
            <a:off x="4222210" y="884042"/>
            <a:ext cx="10038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23232"/>
                </a:solidFill>
                <a:latin typeface="Mallory Bold" panose="02010501030501020304" pitchFamily="2" charset="77"/>
              </a:rPr>
              <a:t>Your Horizons</a:t>
            </a:r>
            <a:endParaRPr lang="en-US" sz="1100" dirty="0">
              <a:solidFill>
                <a:srgbClr val="323232"/>
              </a:solidFill>
              <a:latin typeface="Mallory Bold" panose="02010501030501020304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F558C9-68A7-C54E-834F-2A60AC573BE1}"/>
              </a:ext>
            </a:extLst>
          </p:cNvPr>
          <p:cNvSpPr/>
          <p:nvPr/>
        </p:nvSpPr>
        <p:spPr>
          <a:xfrm>
            <a:off x="8064536" y="884042"/>
            <a:ext cx="12234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23232"/>
                </a:solidFill>
                <a:latin typeface="Mallory Bold" panose="02010501030501020304" pitchFamily="2" charset="77"/>
              </a:rPr>
              <a:t>Your Inner Engine</a:t>
            </a:r>
            <a:endParaRPr lang="en-US" sz="1100" dirty="0">
              <a:solidFill>
                <a:srgbClr val="323232"/>
              </a:solidFill>
              <a:latin typeface="Mallory Bold" panose="02010501030501020304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F3EFFA-B665-9D4A-A888-B8910DF61C1C}"/>
              </a:ext>
            </a:extLst>
          </p:cNvPr>
          <p:cNvSpPr/>
          <p:nvPr/>
        </p:nvSpPr>
        <p:spPr>
          <a:xfrm>
            <a:off x="3222476" y="4039663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E0E0E0"/>
                </a:solidFill>
                <a:latin typeface="Mallory Bold" panose="02010501030501020304" pitchFamily="2" charset="77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E86F95-A586-2646-BCAF-205AF0941488}"/>
              </a:ext>
            </a:extLst>
          </p:cNvPr>
          <p:cNvSpPr/>
          <p:nvPr/>
        </p:nvSpPr>
        <p:spPr>
          <a:xfrm>
            <a:off x="4207891" y="1245458"/>
            <a:ext cx="36806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Mallory Bold" panose="02010501030501020304" pitchFamily="2" charset="77"/>
              </a:rPr>
              <a:t>a) Why are you excited about where you could be in 5-10 years?</a:t>
            </a: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solidFill>
                <a:srgbClr val="E0E0E0"/>
              </a:solidFill>
              <a:latin typeface="Mallory Bold" panose="02010501030501020304" pitchFamily="2" charset="77"/>
            </a:endParaRPr>
          </a:p>
          <a:p>
            <a:r>
              <a:rPr lang="en-US" sz="1000" dirty="0">
                <a:latin typeface="Mallory Bold" panose="02010501030501020304" pitchFamily="2" charset="77"/>
              </a:rPr>
              <a:t>b) If you knew you only had a few months left here, what would you ensure gets done &amp; why?</a:t>
            </a: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6AE103-7B6B-764C-803A-B3478E5BA931}"/>
              </a:ext>
            </a:extLst>
          </p:cNvPr>
          <p:cNvSpPr/>
          <p:nvPr/>
        </p:nvSpPr>
        <p:spPr>
          <a:xfrm>
            <a:off x="8068692" y="1245459"/>
            <a:ext cx="3577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Mallory Bold" panose="02010501030501020304" pitchFamily="2" charset="77"/>
              </a:rPr>
              <a:t>a) When are you in flow? What activities cause you to forget to eat + drink? and if you can,  describe why</a:t>
            </a:r>
          </a:p>
          <a:p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allory Bold" panose="02010501030501020304" pitchFamily="2" charset="77"/>
              </a:rPr>
              <a:t>i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allory Bold" panose="02010501030501020304" pitchFamily="2" charset="77"/>
              </a:rPr>
              <a:t>) at work ii) at play iii) back in childhood</a:t>
            </a: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r>
              <a:rPr lang="en-US" sz="1000" dirty="0">
                <a:latin typeface="Mallory Bold" panose="02010501030501020304" pitchFamily="2" charset="77"/>
              </a:rPr>
              <a:t>b) Why are you here?</a:t>
            </a:r>
          </a:p>
          <a:p>
            <a:r>
              <a:rPr lang="en-US" sz="1000" dirty="0">
                <a:latin typeface="Mallory Bold" panose="02010501030501020304" pitchFamily="2" charset="77"/>
              </a:rPr>
              <a:t>…for “your one wild and precious life”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allory Bold" panose="02010501030501020304" pitchFamily="2" charset="77"/>
              </a:rPr>
              <a:t>(Mary Oliver) </a:t>
            </a: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allory Bold" panose="02010501030501020304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7FD9ED-0233-7542-B980-BAD87E1121B0}"/>
              </a:ext>
            </a:extLst>
          </p:cNvPr>
          <p:cNvSpPr/>
          <p:nvPr/>
        </p:nvSpPr>
        <p:spPr>
          <a:xfrm>
            <a:off x="6968976" y="4039663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E0E0E0"/>
                </a:solidFill>
                <a:latin typeface="Mallory Bold" panose="02010501030501020304" pitchFamily="2" charset="77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D9610A-F81E-2C48-8A01-F1A11C6C7848}"/>
              </a:ext>
            </a:extLst>
          </p:cNvPr>
          <p:cNvSpPr/>
          <p:nvPr/>
        </p:nvSpPr>
        <p:spPr>
          <a:xfrm>
            <a:off x="10842476" y="4039663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E0E0E0"/>
                </a:solidFill>
                <a:latin typeface="Mallory Bold" panose="02010501030501020304" pitchFamily="2" charset="77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BA74D1-EA01-7A4A-8EBC-CA0943F57BEA}"/>
              </a:ext>
            </a:extLst>
          </p:cNvPr>
          <p:cNvCxnSpPr>
            <a:cxnSpLocks/>
          </p:cNvCxnSpPr>
          <p:nvPr/>
        </p:nvCxnSpPr>
        <p:spPr>
          <a:xfrm>
            <a:off x="4053524" y="869315"/>
            <a:ext cx="0" cy="4616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53B91D4-6F77-F842-BD23-3836B4282417}"/>
              </a:ext>
            </a:extLst>
          </p:cNvPr>
          <p:cNvCxnSpPr>
            <a:cxnSpLocks/>
          </p:cNvCxnSpPr>
          <p:nvPr/>
        </p:nvCxnSpPr>
        <p:spPr>
          <a:xfrm>
            <a:off x="7891240" y="869315"/>
            <a:ext cx="0" cy="4616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38ADAEF-4D4E-D643-91D3-507AD5067B14}"/>
              </a:ext>
            </a:extLst>
          </p:cNvPr>
          <p:cNvCxnSpPr>
            <a:cxnSpLocks/>
          </p:cNvCxnSpPr>
          <p:nvPr/>
        </p:nvCxnSpPr>
        <p:spPr>
          <a:xfrm>
            <a:off x="11739671" y="869315"/>
            <a:ext cx="0" cy="4616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EBAAED-7FF4-5B4A-8E2F-FFD9F9AF6248}"/>
              </a:ext>
            </a:extLst>
          </p:cNvPr>
          <p:cNvCxnSpPr>
            <a:cxnSpLocks/>
          </p:cNvCxnSpPr>
          <p:nvPr/>
        </p:nvCxnSpPr>
        <p:spPr>
          <a:xfrm>
            <a:off x="462025" y="5635139"/>
            <a:ext cx="112747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47A86DE-41BE-9244-B932-D1966391348B}"/>
              </a:ext>
            </a:extLst>
          </p:cNvPr>
          <p:cNvSpPr/>
          <p:nvPr/>
        </p:nvSpPr>
        <p:spPr>
          <a:xfrm>
            <a:off x="384721" y="1245459"/>
            <a:ext cx="36661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Mallory Bold" panose="02010501030501020304" pitchFamily="2" charset="77"/>
              </a:rPr>
              <a:t>a) Why did you decide to be here? </a:t>
            </a:r>
          </a:p>
          <a:p>
            <a:r>
              <a:rPr lang="en-US" sz="1000" dirty="0">
                <a:latin typeface="Mallory Bold" panose="02010501030501020304" pitchFamily="2" charset="77"/>
              </a:rPr>
              <a:t>Why did you choose to be at this particular fork in the road?</a:t>
            </a:r>
          </a:p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allory Bold" panose="02010501030501020304" pitchFamily="2" charset="77"/>
              </a:rPr>
              <a:t>At Macquarie and more generally</a:t>
            </a: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solidFill>
                <a:srgbClr val="E0E0E0"/>
              </a:solidFill>
              <a:latin typeface="Mallory Bold" panose="02010501030501020304" pitchFamily="2" charset="77"/>
            </a:endParaRPr>
          </a:p>
          <a:p>
            <a:r>
              <a:rPr lang="en-US" sz="1000" dirty="0">
                <a:latin typeface="Mallory Bold" panose="02010501030501020304" pitchFamily="2" charset="77"/>
              </a:rPr>
              <a:t>b) Why do you think you’re a good person to be here? </a:t>
            </a:r>
          </a:p>
          <a:p>
            <a:r>
              <a:rPr lang="en-US" sz="1000" dirty="0">
                <a:latin typeface="Mallory Bold" panose="02010501030501020304" pitchFamily="2" charset="77"/>
              </a:rPr>
              <a:t>What attributes have you brought to this fork?</a:t>
            </a:r>
          </a:p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allory Bold" panose="02010501030501020304" pitchFamily="2" charset="77"/>
              </a:rPr>
              <a:t>Why were you hired  / why are you good to have around</a:t>
            </a:r>
          </a:p>
          <a:p>
            <a:endParaRPr lang="en-US" sz="1000" dirty="0">
              <a:solidFill>
                <a:srgbClr val="E0E0E0"/>
              </a:solidFill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latin typeface="Mallory Bold" panose="02010501030501020304" pitchFamily="2" charset="77"/>
            </a:endParaRPr>
          </a:p>
          <a:p>
            <a:endParaRPr lang="en-US" sz="1000" dirty="0">
              <a:solidFill>
                <a:srgbClr val="E0E0E0"/>
              </a:solidFill>
              <a:latin typeface="Mallory Bold" panose="020105010305010203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0957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w4qi4FmSW7KZAXzq0OW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14845</TotalTime>
  <Words>263</Words>
  <Application>Microsoft Macintosh PowerPoint</Application>
  <PresentationFormat>Widescreen</PresentationFormat>
  <Paragraphs>110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Mallory Bold</vt:lpstr>
      <vt:lpstr>Mallory Book</vt:lpstr>
      <vt:lpstr>Mallory Cmpct Book</vt:lpstr>
      <vt:lpstr>Mallory Medium</vt:lpstr>
      <vt:lpstr>Open Sans</vt:lpstr>
      <vt:lpstr>Office Theme</vt:lpstr>
      <vt:lpstr>think-cell Slide</vt:lpstr>
      <vt:lpstr>Name: Stakeholder list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Boyd, Peter</cp:lastModifiedBy>
  <cp:revision>152</cp:revision>
  <dcterms:created xsi:type="dcterms:W3CDTF">2020-08-12T14:22:59Z</dcterms:created>
  <dcterms:modified xsi:type="dcterms:W3CDTF">2021-10-29T02:33:10Z</dcterms:modified>
</cp:coreProperties>
</file>