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60" r:id="rId4"/>
    <p:sldId id="262" r:id="rId5"/>
    <p:sldId id="1639" r:id="rId6"/>
    <p:sldId id="1640" r:id="rId7"/>
    <p:sldId id="258" r:id="rId8"/>
    <p:sldId id="1638" r:id="rId9"/>
    <p:sldId id="163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1" orient="horz" pos="4056" userDrawn="1">
          <p15:clr>
            <a:srgbClr val="A4A3A4"/>
          </p15:clr>
        </p15:guide>
        <p15:guide id="12" pos="3840" userDrawn="1">
          <p15:clr>
            <a:srgbClr val="A4A3A4"/>
          </p15:clr>
        </p15:guide>
        <p15:guide id="13" pos="265" userDrawn="1">
          <p15:clr>
            <a:srgbClr val="A4A3A4"/>
          </p15:clr>
        </p15:guide>
        <p15:guide id="14" pos="7680" userDrawn="1">
          <p15:clr>
            <a:srgbClr val="A4A3A4"/>
          </p15:clr>
        </p15:guide>
        <p15:guide id="15" orient="horz" pos="672" userDrawn="1">
          <p15:clr>
            <a:srgbClr val="A4A3A4"/>
          </p15:clr>
        </p15:guide>
        <p15:guide id="16" orient="horz" pos="2136" userDrawn="1">
          <p15:clr>
            <a:srgbClr val="A4A3A4"/>
          </p15:clr>
        </p15:guide>
        <p15:guide id="17" orient="horz" pos="2184" userDrawn="1">
          <p15:clr>
            <a:srgbClr val="A4A3A4"/>
          </p15:clr>
        </p15:guide>
        <p15:guide id="18" orient="horz" pos="624" userDrawn="1">
          <p15:clr>
            <a:srgbClr val="A4A3A4"/>
          </p15:clr>
        </p15:guide>
        <p15:guide id="19" orient="horz" pos="2376" userDrawn="1">
          <p15:clr>
            <a:srgbClr val="A4A3A4"/>
          </p15:clr>
        </p15:guide>
        <p15:guide id="20" orient="horz" pos="3840" userDrawn="1">
          <p15:clr>
            <a:srgbClr val="A4A3A4"/>
          </p15:clr>
        </p15:guide>
        <p15:guide id="21" orient="horz" pos="3912" userDrawn="1">
          <p15:clr>
            <a:srgbClr val="A4A3A4"/>
          </p15:clr>
        </p15:guide>
        <p15:guide id="22" orient="horz" pos="2304" userDrawn="1">
          <p15:clr>
            <a:srgbClr val="A4A3A4"/>
          </p15:clr>
        </p15:guide>
        <p15:guide id="23" pos="4224" userDrawn="1">
          <p15:clr>
            <a:srgbClr val="A4A3A4"/>
          </p15:clr>
        </p15:guide>
        <p15:guide id="24" pos="3433" userDrawn="1">
          <p15:clr>
            <a:srgbClr val="A4A3A4"/>
          </p15:clr>
        </p15:guide>
        <p15:guide id="26" pos="7392" userDrawn="1">
          <p15:clr>
            <a:srgbClr val="A4A3A4"/>
          </p15:clr>
        </p15:guide>
        <p15:guide id="27" pos="6457" userDrawn="1">
          <p15:clr>
            <a:srgbClr val="A4A3A4"/>
          </p15:clr>
        </p15:guide>
        <p15:guide id="28" pos="1200" userDrawn="1">
          <p15:clr>
            <a:srgbClr val="A4A3A4"/>
          </p15:clr>
        </p15:guide>
        <p15:guide id="29" orient="horz" pos="1416" userDrawn="1">
          <p15:clr>
            <a:srgbClr val="A4A3A4"/>
          </p15:clr>
        </p15:guide>
        <p15:guide id="30" orient="horz" pos="3096" userDrawn="1">
          <p15:clr>
            <a:srgbClr val="A4A3A4"/>
          </p15:clr>
        </p15:guide>
        <p15:guide id="31" pos="57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  <a:srgbClr val="E0E0E0"/>
    <a:srgbClr val="00356B"/>
    <a:srgbClr val="286DC0"/>
    <a:srgbClr val="5C4587"/>
    <a:srgbClr val="269C58"/>
    <a:srgbClr val="239251"/>
    <a:srgbClr val="56B98B"/>
    <a:srgbClr val="5D9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6"/>
    <p:restoredTop sz="95141"/>
  </p:normalViewPr>
  <p:slideViewPr>
    <p:cSldViewPr snapToGrid="0" snapToObjects="1">
      <p:cViewPr varScale="1">
        <p:scale>
          <a:sx n="113" d="100"/>
          <a:sy n="113" d="100"/>
        </p:scale>
        <p:origin x="280" y="168"/>
      </p:cViewPr>
      <p:guideLst>
        <p:guide orient="horz" pos="4056"/>
        <p:guide pos="3840"/>
        <p:guide pos="265"/>
        <p:guide pos="7680"/>
        <p:guide orient="horz" pos="672"/>
        <p:guide orient="horz" pos="2136"/>
        <p:guide orient="horz" pos="2184"/>
        <p:guide orient="horz" pos="624"/>
        <p:guide orient="horz" pos="2376"/>
        <p:guide orient="horz" pos="3840"/>
        <p:guide orient="horz" pos="3912"/>
        <p:guide orient="horz" pos="2304"/>
        <p:guide pos="4224"/>
        <p:guide pos="3433"/>
        <p:guide pos="7392"/>
        <p:guide pos="6457"/>
        <p:guide pos="1200"/>
        <p:guide orient="horz" pos="1416"/>
        <p:guide orient="horz" pos="3096"/>
        <p:guide pos="5712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F774E-97BA-C945-B3FC-AD0AAF90E0D2}" type="datetimeFigureOut">
              <a:rPr lang="en-US" smtClean="0"/>
              <a:t>11/6/21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6623A-C5DD-BD42-A2B8-CD988134D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01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6623A-C5DD-BD42-A2B8-CD988134D5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25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6623A-C5DD-BD42-A2B8-CD988134D5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53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6623A-C5DD-BD42-A2B8-CD988134D5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92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6623A-C5DD-BD42-A2B8-CD988134D5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06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6623A-C5DD-BD42-A2B8-CD988134D5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46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6623A-C5DD-BD42-A2B8-CD988134D5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95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6623A-C5DD-BD42-A2B8-CD988134D5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99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6623A-C5DD-BD42-A2B8-CD988134D5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97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8FA11-8671-BF4D-96F6-0DCA98705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764BD7-0F7B-B942-91B2-BB6641E29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8AAFA-09FC-9842-A6C0-53D42CD80E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4DFC16-0D4D-074E-BCED-A144BB82C713}" type="datetimeFigureOut">
              <a:rPr lang="en-US" smtClean="0"/>
              <a:t>11/6/21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A4E3D-1513-9649-B13D-862381D67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1B2E3-6E1E-3D4F-885F-F49D5A733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FA4ED17-5DE4-7D41-B6E2-CECCE8FF4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9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95364-4AC8-9C4D-9C98-8455C9DE7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1D0142-CDF5-7F48-AB89-9CC7A87BF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C9975-DA95-4840-9FAA-E61F3349C7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4DFC16-0D4D-074E-BCED-A144BB82C713}" type="datetimeFigureOut">
              <a:rPr lang="en-US" smtClean="0"/>
              <a:t>11/6/21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29AE2-DCC2-B446-B94F-7B441DE24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6C2B0-8AE8-3347-9B10-10B1F9C3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FA4ED17-5DE4-7D41-B6E2-CECCE8FF4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1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575375-0F42-B54F-A8CA-D7327CE3CD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0B2FF5-2C4A-304C-ACA8-96A2E1ED5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54023-DC05-AA48-8C13-294B55BC2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4DFC16-0D4D-074E-BCED-A144BB82C713}" type="datetimeFigureOut">
              <a:rPr lang="en-US" smtClean="0"/>
              <a:t>11/6/21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006AE-F3E3-6846-AC26-307DEB0E9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AB7F0-73DB-E840-97D2-6F70F8EF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FA4ED17-5DE4-7D41-B6E2-CECCE8FF4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81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D700CD-C6C3-4944-A45F-278602A29E8B}"/>
              </a:ext>
            </a:extLst>
          </p:cNvPr>
          <p:cNvSpPr/>
          <p:nvPr userDrawn="1"/>
        </p:nvSpPr>
        <p:spPr>
          <a:xfrm>
            <a:off x="0" y="2"/>
            <a:ext cx="12192000" cy="59780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3023D2-74CE-CE41-9D85-8BE5613BD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7591"/>
            <a:ext cx="10989733" cy="58200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836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97D96-0A9B-9844-A09B-DCFBDF74E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AFCB3-71D5-A642-BD2E-A80BC684A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AB824-0259-8B4F-9E33-3D25397C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4DFC16-0D4D-074E-BCED-A144BB82C713}" type="datetimeFigureOut">
              <a:rPr lang="en-US" smtClean="0"/>
              <a:t>11/6/21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B52B0-DF08-DE4E-848A-9E5C342A5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531BA-36AA-1346-8082-AB0107272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FA4ED17-5DE4-7D41-B6E2-CECCE8FF4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43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9CBBB-360D-4C4F-B9F3-271783941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231BD-2643-C845-A9AB-6B9515904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6B657-7885-9741-8530-D4087AC8EF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4DFC16-0D4D-074E-BCED-A144BB82C713}" type="datetimeFigureOut">
              <a:rPr lang="en-US" smtClean="0"/>
              <a:t>11/6/21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D5DF9-80C4-4A4A-8EEB-8C5CFAC6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2CE85-3678-FB44-9743-635762348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FA4ED17-5DE4-7D41-B6E2-CECCE8FF4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57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74AFF-9B7E-714A-8FD8-87DCAC55A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74D4E-633E-6245-9D95-5EC205CFC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18FE2B-D63F-5C40-87A5-8CD23F589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8868F-C3E6-E24F-B1F0-F5ECFC8A80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4DFC16-0D4D-074E-BCED-A144BB82C713}" type="datetimeFigureOut">
              <a:rPr lang="en-US" smtClean="0"/>
              <a:t>11/6/21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291A3-737B-7A48-9F87-DB380C985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BD771-C063-534B-ACF5-F209AB583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FA4ED17-5DE4-7D41-B6E2-CECCE8FF4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4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27D1D-E9F5-D441-88F0-2C7D6CAE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C5523-C73F-534D-B497-49AABAE89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69675C-12FA-A845-848D-954A1D626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F38149-6144-F840-A5B9-9C00959654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0C4177-045F-8348-874D-B68EBC2855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14A78B-2C62-5F4B-BDE5-BC48BC2B8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4DFC16-0D4D-074E-BCED-A144BB82C713}" type="datetimeFigureOut">
              <a:rPr lang="en-US" smtClean="0"/>
              <a:t>11/6/21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7D9FB3-7AC4-184C-8068-A30801304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F6337E-FE8B-6044-B524-9DEF8C99C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FA4ED17-5DE4-7D41-B6E2-CECCE8FF4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7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2C93F-5D9C-B641-81C2-AC9B5127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E89E34-6FFD-CB47-8529-6C29DD3C85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4DFC16-0D4D-074E-BCED-A144BB82C713}" type="datetimeFigureOut">
              <a:rPr lang="en-US" smtClean="0"/>
              <a:t>11/6/21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175297-3CED-2C47-970E-9A66E9B11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CF0E4-1CF7-524D-B178-064DAA7F2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FA4ED17-5DE4-7D41-B6E2-CECCE8FF4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4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9379C3-8DBC-2C48-A593-E412237BF5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4DFC16-0D4D-074E-BCED-A144BB82C713}" type="datetimeFigureOut">
              <a:rPr lang="en-US" smtClean="0"/>
              <a:t>11/6/21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08FF43-A55F-3847-8BE2-F6E694719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CD7CE-30F5-F046-A535-528833E1B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FA4ED17-5DE4-7D41-B6E2-CECCE8FF4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1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0A60C-C048-D045-BBD6-0611AAAB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5D4C5-A95D-5C47-AF46-7304874F0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79997F-C108-124C-9D18-264C41297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4B177-043F-CE44-93C8-566DC0614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4DFC16-0D4D-074E-BCED-A144BB82C713}" type="datetimeFigureOut">
              <a:rPr lang="en-US" smtClean="0"/>
              <a:t>11/6/21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D1D48C-6063-384B-BCF8-70EA41B55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983D94-5FF6-2041-8A3D-81AD62625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FA4ED17-5DE4-7D41-B6E2-CECCE8FF4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1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596CA-4876-E94C-AE7D-5D7E67527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38B058-4E58-7A48-8AC1-42556839F6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789C9-3DF8-7944-8766-081FCB5D8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5D47E-73F7-C444-9D6F-960AE1C268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4DFC16-0D4D-074E-BCED-A144BB82C713}" type="datetimeFigureOut">
              <a:rPr lang="en-US" smtClean="0"/>
              <a:t>11/6/21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AF0E9B-4402-DC4C-89EA-392B490D9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5EC28-9CCB-544E-B682-96103EAA2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FA4ED17-5DE4-7D41-B6E2-CECCE8FF4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7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55A39E-B17B-234E-8C7E-BDF620F8B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D223C-A639-C74A-A580-41828D327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B6844-24E5-6740-9420-F158633F2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1D7634-29C8-AD46-9DA3-810E562B5939}"/>
              </a:ext>
            </a:extLst>
          </p:cNvPr>
          <p:cNvSpPr txBox="1"/>
          <p:nvPr userDrawn="1"/>
        </p:nvSpPr>
        <p:spPr>
          <a:xfrm>
            <a:off x="11171456" y="6552079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85CB4A-7E96-44CA-B116-B71B544B697D}" type="slidenum">
              <a:rPr lang="en-US" sz="700" smtClean="0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rPr>
              <a:pPr algn="r"/>
              <a:t>‹#›</a:t>
            </a:fld>
            <a:endParaRPr lang="en-US" sz="700" dirty="0">
              <a:solidFill>
                <a:schemeClr val="bg1">
                  <a:lumMod val="50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204535-C388-EC4D-8B5B-D9B5DC3467E6}"/>
              </a:ext>
            </a:extLst>
          </p:cNvPr>
          <p:cNvSpPr txBox="1"/>
          <p:nvPr userDrawn="1"/>
        </p:nvSpPr>
        <p:spPr>
          <a:xfrm>
            <a:off x="11079551" y="6539379"/>
            <a:ext cx="2404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rPr>
              <a:t>|</a:t>
            </a:r>
          </a:p>
        </p:txBody>
      </p:sp>
      <p:pic>
        <p:nvPicPr>
          <p:cNvPr id="9" name="Picture 8" descr="logo-small_gray.pdf">
            <a:extLst>
              <a:ext uri="{FF2B5EF4-FFF2-40B4-BE49-F238E27FC236}">
                <a16:creationId xmlns:a16="http://schemas.microsoft.com/office/drawing/2014/main" id="{1BCEB8CB-8606-F749-BFD5-41C25C884EA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8001" y="6401108"/>
            <a:ext cx="1268900" cy="414713"/>
          </a:xfrm>
          <a:prstGeom prst="rect">
            <a:avLst/>
          </a:prstGeom>
        </p:spPr>
      </p:pic>
      <p:pic>
        <p:nvPicPr>
          <p:cNvPr id="10" name="Google Shape;91;p13">
            <a:extLst>
              <a:ext uri="{FF2B5EF4-FFF2-40B4-BE49-F238E27FC236}">
                <a16:creationId xmlns:a16="http://schemas.microsoft.com/office/drawing/2014/main" id="{990559E6-544D-8F4F-9FF6-E933E3D37CC7}"/>
              </a:ext>
            </a:extLst>
          </p:cNvPr>
          <p:cNvPicPr preferRelativeResize="0"/>
          <p:nvPr userDrawn="1"/>
        </p:nvPicPr>
        <p:blipFill rotWithShape="1">
          <a:blip r:embed="rId15">
            <a:alphaModFix/>
          </a:blip>
          <a:srcRect/>
          <a:stretch/>
        </p:blipFill>
        <p:spPr>
          <a:xfrm>
            <a:off x="909936" y="6176962"/>
            <a:ext cx="706546" cy="659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339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7996599-A5A7-1044-A6D6-12A15795BC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6940" t="33480" r="27957" b="33481"/>
          <a:stretch/>
        </p:blipFill>
        <p:spPr>
          <a:xfrm>
            <a:off x="0" y="2226466"/>
            <a:ext cx="12205063" cy="35400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919482-99F4-8C48-BC06-E0A508756613}"/>
              </a:ext>
            </a:extLst>
          </p:cNvPr>
          <p:cNvSpPr txBox="1"/>
          <p:nvPr/>
        </p:nvSpPr>
        <p:spPr>
          <a:xfrm>
            <a:off x="315269" y="417985"/>
            <a:ext cx="11409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Mallory Cmpct Book" panose="02010506030501020304" pitchFamily="2" charset="77"/>
              </a:rPr>
              <a:t>PURPOSE-DRIVEN LEADERSHIP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88CC16-6E47-F843-A63B-4300D63810CF}"/>
              </a:ext>
            </a:extLst>
          </p:cNvPr>
          <p:cNvSpPr txBox="1"/>
          <p:nvPr/>
        </p:nvSpPr>
        <p:spPr>
          <a:xfrm>
            <a:off x="613615" y="2480508"/>
            <a:ext cx="3404347" cy="3324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3200" dirty="0">
                <a:solidFill>
                  <a:srgbClr val="CE0000"/>
                </a:solidFill>
                <a:latin typeface="Mallory Medium" panose="02010501030501020304" pitchFamily="2" charset="77"/>
              </a:rPr>
              <a:t>PURPOSE</a:t>
            </a:r>
          </a:p>
          <a:p>
            <a:pPr algn="r">
              <a:lnSpc>
                <a:spcPct val="150000"/>
              </a:lnSpc>
            </a:pPr>
            <a:r>
              <a:rPr lang="en-US" sz="3200" dirty="0">
                <a:solidFill>
                  <a:srgbClr val="239251"/>
                </a:solidFill>
                <a:latin typeface="Mallory Medium" panose="02010501030501020304" pitchFamily="2" charset="77"/>
              </a:rPr>
              <a:t>PRIORITIES</a:t>
            </a:r>
          </a:p>
          <a:p>
            <a:pPr algn="r">
              <a:lnSpc>
                <a:spcPct val="150000"/>
              </a:lnSpc>
            </a:pPr>
            <a:r>
              <a:rPr lang="en-US" sz="3200" dirty="0">
                <a:solidFill>
                  <a:srgbClr val="286DC0"/>
                </a:solidFill>
                <a:latin typeface="Mallory Medium" panose="02010501030501020304" pitchFamily="2" charset="77"/>
              </a:rPr>
              <a:t>POTENTIAL</a:t>
            </a:r>
          </a:p>
          <a:p>
            <a:pPr algn="r">
              <a:lnSpc>
                <a:spcPct val="150000"/>
              </a:lnSpc>
            </a:pPr>
            <a:r>
              <a:rPr lang="en-US" sz="3200" dirty="0">
                <a:solidFill>
                  <a:srgbClr val="5C4587"/>
                </a:solidFill>
                <a:latin typeface="Mallory Medium" panose="02010501030501020304" pitchFamily="2" charset="77"/>
              </a:rPr>
              <a:t>PROGRESS</a:t>
            </a:r>
          </a:p>
          <a:p>
            <a:endParaRPr lang="en-US" sz="180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38E383-E200-704A-8EFC-8C5D4A363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8481" y="5668800"/>
            <a:ext cx="1429582" cy="27690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4948E9-5C27-F347-B2F1-526F19EC224E}"/>
              </a:ext>
            </a:extLst>
          </p:cNvPr>
          <p:cNvCxnSpPr>
            <a:cxnSpLocks/>
          </p:cNvCxnSpPr>
          <p:nvPr/>
        </p:nvCxnSpPr>
        <p:spPr>
          <a:xfrm>
            <a:off x="0" y="2239498"/>
            <a:ext cx="12192000" cy="0"/>
          </a:xfrm>
          <a:prstGeom prst="line">
            <a:avLst/>
          </a:prstGeom>
          <a:ln w="38100">
            <a:solidFill>
              <a:srgbClr val="23925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45951A-3EE8-C04F-8F75-298502406AC2}"/>
              </a:ext>
            </a:extLst>
          </p:cNvPr>
          <p:cNvCxnSpPr>
            <a:cxnSpLocks/>
          </p:cNvCxnSpPr>
          <p:nvPr/>
        </p:nvCxnSpPr>
        <p:spPr>
          <a:xfrm>
            <a:off x="0" y="5754594"/>
            <a:ext cx="12192000" cy="0"/>
          </a:xfrm>
          <a:prstGeom prst="line">
            <a:avLst/>
          </a:prstGeom>
          <a:ln w="38100">
            <a:solidFill>
              <a:srgbClr val="286D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F241314-DDEC-5943-835E-7A60613454F2}"/>
              </a:ext>
            </a:extLst>
          </p:cNvPr>
          <p:cNvSpPr txBox="1"/>
          <p:nvPr/>
        </p:nvSpPr>
        <p:spPr>
          <a:xfrm>
            <a:off x="1603570" y="3068282"/>
            <a:ext cx="2414392" cy="29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75" i="1" dirty="0">
                <a:solidFill>
                  <a:srgbClr val="CE0000"/>
                </a:solidFill>
                <a:latin typeface="Mallory Book" panose="02010501030501020304" pitchFamily="2" charset="77"/>
              </a:rPr>
              <a:t>Questioned + Confirmed</a:t>
            </a:r>
            <a:endParaRPr lang="en-US" sz="975" dirty="0">
              <a:latin typeface="Mallory Book" panose="02010501030501020304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2FCBE4-E692-054F-90C6-6E0186755D6B}"/>
              </a:ext>
            </a:extLst>
          </p:cNvPr>
          <p:cNvSpPr/>
          <p:nvPr/>
        </p:nvSpPr>
        <p:spPr>
          <a:xfrm>
            <a:off x="2650751" y="3779245"/>
            <a:ext cx="1364477" cy="294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75" i="1" dirty="0">
                <a:solidFill>
                  <a:srgbClr val="239251"/>
                </a:solidFill>
                <a:latin typeface="Mallory Book" panose="02010501030501020304" pitchFamily="2" charset="77"/>
              </a:rPr>
              <a:t>Clarified + Personalized</a:t>
            </a:r>
            <a:endParaRPr lang="en-US" sz="975" dirty="0">
              <a:latin typeface="Mallory Book" panose="02010501030501020304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FE8638-66CD-9B4B-9258-67E727BA06A5}"/>
              </a:ext>
            </a:extLst>
          </p:cNvPr>
          <p:cNvSpPr/>
          <p:nvPr/>
        </p:nvSpPr>
        <p:spPr>
          <a:xfrm>
            <a:off x="2926468" y="4490208"/>
            <a:ext cx="1088760" cy="294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75" i="1" dirty="0">
                <a:solidFill>
                  <a:srgbClr val="286DC0"/>
                </a:solidFill>
                <a:latin typeface="Mallory Book" panose="02010501030501020304" pitchFamily="2" charset="77"/>
              </a:rPr>
              <a:t>Vivid + Visualized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0E039E-FF70-2D43-BAE0-268DD9DFDE37}"/>
              </a:ext>
            </a:extLst>
          </p:cNvPr>
          <p:cNvSpPr/>
          <p:nvPr/>
        </p:nvSpPr>
        <p:spPr>
          <a:xfrm>
            <a:off x="2601058" y="5219978"/>
            <a:ext cx="1414170" cy="294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75" i="1" dirty="0">
                <a:solidFill>
                  <a:srgbClr val="5C4587"/>
                </a:solidFill>
                <a:latin typeface="Mallory Book" panose="02010501030501020304" pitchFamily="2" charset="77"/>
              </a:rPr>
              <a:t>Connected + Illuminated</a:t>
            </a:r>
            <a:endParaRPr lang="en-US" sz="975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06DBD2D-1A28-3340-986F-A428421FC98D}"/>
              </a:ext>
            </a:extLst>
          </p:cNvPr>
          <p:cNvSpPr txBox="1">
            <a:spLocks/>
          </p:cNvSpPr>
          <p:nvPr/>
        </p:nvSpPr>
        <p:spPr>
          <a:xfrm>
            <a:off x="315269" y="1192303"/>
            <a:ext cx="6735387" cy="1031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42905" rtl="0" eaLnBrk="1" latinLnBrk="0" hangingPunct="1">
              <a:spcBef>
                <a:spcPct val="0"/>
              </a:spcBef>
              <a:buNone/>
              <a:defRPr sz="1350" b="1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marL="0" marR="0" lvl="0" indent="0" algn="l" defTabSz="3429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[Name]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C1C031D-1532-0F4E-8E8C-4925EAB778F9}"/>
              </a:ext>
            </a:extLst>
          </p:cNvPr>
          <p:cNvSpPr/>
          <p:nvPr/>
        </p:nvSpPr>
        <p:spPr>
          <a:xfrm>
            <a:off x="4408518" y="1510193"/>
            <a:ext cx="25147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[date]</a:t>
            </a:r>
            <a:endParaRPr lang="en-US" sz="16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ABCE48B-ABCF-C949-9D8B-6403E645D370}"/>
              </a:ext>
            </a:extLst>
          </p:cNvPr>
          <p:cNvSpPr txBox="1">
            <a:spLocks/>
          </p:cNvSpPr>
          <p:nvPr/>
        </p:nvSpPr>
        <p:spPr>
          <a:xfrm>
            <a:off x="9699171" y="5977037"/>
            <a:ext cx="2393246" cy="48548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200" b="0" i="0" kern="1200">
                <a:solidFill>
                  <a:schemeClr val="bg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 questions + comments: peter@time4good.net</a:t>
            </a:r>
          </a:p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All Slides are Intellectual Property of Time4Good LLC. </a:t>
            </a:r>
          </a:p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Please do not redistribute without collaboration/consent </a:t>
            </a:r>
          </a:p>
        </p:txBody>
      </p:sp>
    </p:spTree>
    <p:extLst>
      <p:ext uri="{BB962C8B-B14F-4D97-AF65-F5344CB8AC3E}">
        <p14:creationId xmlns:p14="http://schemas.microsoft.com/office/powerpoint/2010/main" val="3623161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56CCA8-08C4-FC49-A5BC-436D460B1158}"/>
              </a:ext>
            </a:extLst>
          </p:cNvPr>
          <p:cNvSpPr/>
          <p:nvPr/>
        </p:nvSpPr>
        <p:spPr>
          <a:xfrm>
            <a:off x="326930" y="128002"/>
            <a:ext cx="3977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pc="300" dirty="0">
                <a:solidFill>
                  <a:srgbClr val="D10000"/>
                </a:solidFill>
                <a:latin typeface="Mallory Medium" panose="02010501030501020304" pitchFamily="2" charset="77"/>
              </a:rPr>
              <a:t>PURPOSE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595615-8D36-5042-8B4B-7C39045C37CB}"/>
              </a:ext>
            </a:extLst>
          </p:cNvPr>
          <p:cNvSpPr txBox="1"/>
          <p:nvPr/>
        </p:nvSpPr>
        <p:spPr>
          <a:xfrm>
            <a:off x="2584922" y="203221"/>
            <a:ext cx="269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E0000"/>
                </a:solidFill>
                <a:latin typeface="Mallory Bold" panose="02010501030501020304" pitchFamily="2" charset="77"/>
              </a:rPr>
              <a:t>Questioning and </a:t>
            </a:r>
          </a:p>
          <a:p>
            <a:r>
              <a:rPr lang="en-US" sz="1200" b="1" dirty="0">
                <a:solidFill>
                  <a:srgbClr val="CE0000"/>
                </a:solidFill>
                <a:latin typeface="Mallory Bold" panose="02010501030501020304" pitchFamily="2" charset="77"/>
              </a:rPr>
              <a:t>Confirming </a:t>
            </a:r>
            <a:r>
              <a:rPr lang="en-US" sz="1200" dirty="0">
                <a:solidFill>
                  <a:srgbClr val="CE0000"/>
                </a:solidFill>
                <a:latin typeface="Mallory Bold" panose="02010501030501020304" pitchFamily="2" charset="77"/>
              </a:rPr>
              <a:t>Why</a:t>
            </a:r>
            <a:r>
              <a:rPr lang="en-US" sz="1200" b="1" dirty="0">
                <a:solidFill>
                  <a:srgbClr val="CE0000"/>
                </a:solidFill>
                <a:latin typeface="Mallory Bold" panose="02010501030501020304" pitchFamily="2" charset="77"/>
              </a:rPr>
              <a:t> </a:t>
            </a:r>
            <a:endParaRPr lang="en-US" sz="1200" dirty="0">
              <a:solidFill>
                <a:srgbClr val="CE0000"/>
              </a:solidFill>
              <a:latin typeface="Mallory Bold" panose="02010501030501020304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2E6F6D-DA29-7643-B44D-EE28563ECA47}"/>
              </a:ext>
            </a:extLst>
          </p:cNvPr>
          <p:cNvSpPr/>
          <p:nvPr/>
        </p:nvSpPr>
        <p:spPr>
          <a:xfrm>
            <a:off x="8052962" y="292216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Mallory Book" panose="02010501030501020304" pitchFamily="2" charset="77"/>
              </a:rPr>
              <a:t>NAME</a:t>
            </a:r>
          </a:p>
          <a:p>
            <a:r>
              <a:rPr lang="en-US" sz="900" dirty="0">
                <a:latin typeface="Mallory Book" panose="02010501030501020304" pitchFamily="2" charset="77"/>
              </a:rPr>
              <a:t>DATE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9A83D7C-717E-6C44-90D8-F0FAF92AE8E0}"/>
              </a:ext>
            </a:extLst>
          </p:cNvPr>
          <p:cNvCxnSpPr>
            <a:cxnSpLocks/>
          </p:cNvCxnSpPr>
          <p:nvPr/>
        </p:nvCxnSpPr>
        <p:spPr>
          <a:xfrm>
            <a:off x="4304822" y="876300"/>
            <a:ext cx="35891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58B4D-4433-3F44-8007-3F623D8A0E47}"/>
              </a:ext>
            </a:extLst>
          </p:cNvPr>
          <p:cNvCxnSpPr>
            <a:cxnSpLocks/>
          </p:cNvCxnSpPr>
          <p:nvPr/>
        </p:nvCxnSpPr>
        <p:spPr>
          <a:xfrm>
            <a:off x="8147616" y="876300"/>
            <a:ext cx="35891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5FF78C-D9DA-F242-B7AD-9F4FF7FB0484}"/>
              </a:ext>
            </a:extLst>
          </p:cNvPr>
          <p:cNvCxnSpPr>
            <a:cxnSpLocks/>
          </p:cNvCxnSpPr>
          <p:nvPr/>
        </p:nvCxnSpPr>
        <p:spPr>
          <a:xfrm>
            <a:off x="462027" y="876300"/>
            <a:ext cx="35891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2214C4-33FA-154D-9A8F-A990F5A42F77}"/>
              </a:ext>
            </a:extLst>
          </p:cNvPr>
          <p:cNvCxnSpPr>
            <a:cxnSpLocks/>
          </p:cNvCxnSpPr>
          <p:nvPr/>
        </p:nvCxnSpPr>
        <p:spPr>
          <a:xfrm>
            <a:off x="462027" y="1139059"/>
            <a:ext cx="358911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374DB3F-3EBD-6D4E-B60D-26CE86EEF3FE}"/>
              </a:ext>
            </a:extLst>
          </p:cNvPr>
          <p:cNvCxnSpPr>
            <a:cxnSpLocks/>
          </p:cNvCxnSpPr>
          <p:nvPr/>
        </p:nvCxnSpPr>
        <p:spPr>
          <a:xfrm>
            <a:off x="4304822" y="1141162"/>
            <a:ext cx="358911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DF7F8E4-F482-BA4C-8797-F5759DE004FF}"/>
              </a:ext>
            </a:extLst>
          </p:cNvPr>
          <p:cNvCxnSpPr>
            <a:cxnSpLocks/>
          </p:cNvCxnSpPr>
          <p:nvPr/>
        </p:nvCxnSpPr>
        <p:spPr>
          <a:xfrm>
            <a:off x="8147616" y="1141160"/>
            <a:ext cx="358911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9269879-8FA0-D745-B4BF-688CF93F0133}"/>
              </a:ext>
            </a:extLst>
          </p:cNvPr>
          <p:cNvSpPr/>
          <p:nvPr/>
        </p:nvSpPr>
        <p:spPr>
          <a:xfrm>
            <a:off x="372492" y="884044"/>
            <a:ext cx="7473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323232"/>
                </a:solidFill>
                <a:latin typeface="Mallory Bold" panose="02010501030501020304" pitchFamily="2" charset="77"/>
              </a:rPr>
              <a:t>Your Fork</a:t>
            </a:r>
            <a:endParaRPr lang="en-US" sz="1100" dirty="0">
              <a:solidFill>
                <a:srgbClr val="323232"/>
              </a:solidFill>
              <a:latin typeface="Mallory Bold" panose="02010501030501020304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8DB8B5-B85F-9840-B021-75C688D52684}"/>
              </a:ext>
            </a:extLst>
          </p:cNvPr>
          <p:cNvSpPr/>
          <p:nvPr/>
        </p:nvSpPr>
        <p:spPr>
          <a:xfrm>
            <a:off x="4222211" y="884044"/>
            <a:ext cx="10038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323232"/>
                </a:solidFill>
                <a:latin typeface="Mallory Bold" panose="02010501030501020304" pitchFamily="2" charset="77"/>
              </a:rPr>
              <a:t>Your Horizons</a:t>
            </a:r>
            <a:endParaRPr lang="en-US" sz="1100" dirty="0">
              <a:solidFill>
                <a:srgbClr val="323232"/>
              </a:solidFill>
              <a:latin typeface="Mallory Bold" panose="02010501030501020304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EF558C9-68A7-C54E-834F-2A60AC573BE1}"/>
              </a:ext>
            </a:extLst>
          </p:cNvPr>
          <p:cNvSpPr/>
          <p:nvPr/>
        </p:nvSpPr>
        <p:spPr>
          <a:xfrm>
            <a:off x="8064537" y="884044"/>
            <a:ext cx="12234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323232"/>
                </a:solidFill>
                <a:latin typeface="Mallory Bold" panose="02010501030501020304" pitchFamily="2" charset="77"/>
              </a:rPr>
              <a:t>Your Inner Engine</a:t>
            </a:r>
            <a:endParaRPr lang="en-US" sz="1100" dirty="0">
              <a:solidFill>
                <a:srgbClr val="323232"/>
              </a:solidFill>
              <a:latin typeface="Mallory Bold" panose="02010501030501020304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AF3EFFA-B665-9D4A-A888-B8910DF61C1C}"/>
              </a:ext>
            </a:extLst>
          </p:cNvPr>
          <p:cNvSpPr/>
          <p:nvPr/>
        </p:nvSpPr>
        <p:spPr>
          <a:xfrm>
            <a:off x="3222476" y="4039663"/>
            <a:ext cx="75693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solidFill>
                  <a:srgbClr val="E0E0E0"/>
                </a:solidFill>
                <a:latin typeface="Mallory Bold" panose="02010501030501020304" pitchFamily="2" charset="77"/>
              </a:rPr>
              <a:t>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E86F95-A586-2646-BCAF-205AF0941488}"/>
              </a:ext>
            </a:extLst>
          </p:cNvPr>
          <p:cNvSpPr/>
          <p:nvPr/>
        </p:nvSpPr>
        <p:spPr>
          <a:xfrm>
            <a:off x="4207892" y="1245457"/>
            <a:ext cx="3680647" cy="4250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1" dirty="0">
                <a:latin typeface="Mallory Bold" panose="02010501030501020304" pitchFamily="2" charset="77"/>
              </a:rPr>
              <a:t>a) Why are you excited about where you could be in 5-10 years?</a:t>
            </a: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solidFill>
                <a:srgbClr val="E0E0E0"/>
              </a:solidFill>
              <a:latin typeface="Mallory Bold" panose="02010501030501020304" pitchFamily="2" charset="77"/>
            </a:endParaRPr>
          </a:p>
          <a:p>
            <a:r>
              <a:rPr lang="en-US" sz="1001" dirty="0">
                <a:latin typeface="Mallory Bold" panose="02010501030501020304" pitchFamily="2" charset="77"/>
              </a:rPr>
              <a:t>b) If you knew you only had a few months left here / on this, what would you ensure gets done &amp; why?</a:t>
            </a: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6AE103-7B6B-764C-803A-B3478E5BA931}"/>
              </a:ext>
            </a:extLst>
          </p:cNvPr>
          <p:cNvSpPr/>
          <p:nvPr/>
        </p:nvSpPr>
        <p:spPr>
          <a:xfrm>
            <a:off x="8068692" y="1245460"/>
            <a:ext cx="3577209" cy="4250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1" dirty="0">
                <a:latin typeface="Mallory Bold" panose="02010501030501020304" pitchFamily="2" charset="77"/>
              </a:rPr>
              <a:t>a) When are you in flow? What activities cause you to forget eat + drink? and if you can,  describe why</a:t>
            </a:r>
          </a:p>
          <a:p>
            <a:r>
              <a:rPr lang="en-US" sz="100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allory Bold" panose="02010501030501020304" pitchFamily="2" charset="77"/>
              </a:rPr>
              <a:t>i</a:t>
            </a:r>
            <a:r>
              <a:rPr lang="en-US" sz="1001" dirty="0">
                <a:solidFill>
                  <a:schemeClr val="tx1">
                    <a:lumMod val="50000"/>
                    <a:lumOff val="50000"/>
                  </a:schemeClr>
                </a:solidFill>
                <a:latin typeface="Mallory Bold" panose="02010501030501020304" pitchFamily="2" charset="77"/>
              </a:rPr>
              <a:t>) at work ii) at play iii) back in childhood</a:t>
            </a:r>
          </a:p>
          <a:p>
            <a:endParaRPr lang="en-US" sz="1001" dirty="0">
              <a:solidFill>
                <a:srgbClr val="E0E0E0"/>
              </a:solidFill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r>
              <a:rPr lang="en-US" sz="1001" dirty="0">
                <a:latin typeface="Mallory Bold" panose="02010501030501020304" pitchFamily="2" charset="77"/>
              </a:rPr>
              <a:t>b) Why are you here? …for “your one wild and precious life” </a:t>
            </a:r>
            <a:r>
              <a:rPr lang="en-US" sz="1001" dirty="0">
                <a:solidFill>
                  <a:schemeClr val="tx1">
                    <a:lumMod val="50000"/>
                    <a:lumOff val="50000"/>
                  </a:schemeClr>
                </a:solidFill>
                <a:latin typeface="Mallory Bold" panose="02010501030501020304" pitchFamily="2" charset="77"/>
              </a:rPr>
              <a:t>(Mary Oliver) </a:t>
            </a:r>
          </a:p>
          <a:p>
            <a:endParaRPr lang="en-US" sz="1001" dirty="0">
              <a:solidFill>
                <a:schemeClr val="tx1">
                  <a:lumMod val="50000"/>
                  <a:lumOff val="50000"/>
                </a:schemeClr>
              </a:solidFill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solidFill>
                <a:schemeClr val="tx1">
                  <a:lumMod val="50000"/>
                  <a:lumOff val="50000"/>
                </a:schemeClr>
              </a:solidFill>
              <a:latin typeface="Mallory Bold" panose="02010501030501020304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C7FD9ED-0233-7542-B980-BAD87E1121B0}"/>
              </a:ext>
            </a:extLst>
          </p:cNvPr>
          <p:cNvSpPr/>
          <p:nvPr/>
        </p:nvSpPr>
        <p:spPr>
          <a:xfrm>
            <a:off x="6968976" y="4039663"/>
            <a:ext cx="75693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solidFill>
                  <a:srgbClr val="E0E0E0"/>
                </a:solidFill>
                <a:latin typeface="Mallory Bold" panose="02010501030501020304" pitchFamily="2" charset="77"/>
              </a:rPr>
              <a:t>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9D9610A-F81E-2C48-8A01-F1A11C6C7848}"/>
              </a:ext>
            </a:extLst>
          </p:cNvPr>
          <p:cNvSpPr/>
          <p:nvPr/>
        </p:nvSpPr>
        <p:spPr>
          <a:xfrm>
            <a:off x="10842476" y="4039663"/>
            <a:ext cx="75693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solidFill>
                  <a:srgbClr val="E0E0E0"/>
                </a:solidFill>
                <a:latin typeface="Mallory Bold" panose="02010501030501020304" pitchFamily="2" charset="77"/>
              </a:rPr>
              <a:t>3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EBA74D1-EA01-7A4A-8EBC-CA0943F57BEA}"/>
              </a:ext>
            </a:extLst>
          </p:cNvPr>
          <p:cNvCxnSpPr>
            <a:cxnSpLocks/>
          </p:cNvCxnSpPr>
          <p:nvPr/>
        </p:nvCxnSpPr>
        <p:spPr>
          <a:xfrm>
            <a:off x="4053524" y="869314"/>
            <a:ext cx="0" cy="46169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53B91D4-6F77-F842-BD23-3836B4282417}"/>
              </a:ext>
            </a:extLst>
          </p:cNvPr>
          <p:cNvCxnSpPr>
            <a:cxnSpLocks/>
          </p:cNvCxnSpPr>
          <p:nvPr/>
        </p:nvCxnSpPr>
        <p:spPr>
          <a:xfrm>
            <a:off x="7891241" y="869314"/>
            <a:ext cx="0" cy="46169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38ADAEF-4D4E-D643-91D3-507AD5067B14}"/>
              </a:ext>
            </a:extLst>
          </p:cNvPr>
          <p:cNvCxnSpPr>
            <a:cxnSpLocks/>
          </p:cNvCxnSpPr>
          <p:nvPr/>
        </p:nvCxnSpPr>
        <p:spPr>
          <a:xfrm>
            <a:off x="11739671" y="869314"/>
            <a:ext cx="0" cy="46169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AEBAAED-7FF4-5B4A-8E2F-FFD9F9AF6248}"/>
              </a:ext>
            </a:extLst>
          </p:cNvPr>
          <p:cNvCxnSpPr>
            <a:cxnSpLocks/>
          </p:cNvCxnSpPr>
          <p:nvPr/>
        </p:nvCxnSpPr>
        <p:spPr>
          <a:xfrm>
            <a:off x="462026" y="5635139"/>
            <a:ext cx="112747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A7302F03-0B72-1B4E-A667-76749C3B9424}"/>
              </a:ext>
            </a:extLst>
          </p:cNvPr>
          <p:cNvSpPr/>
          <p:nvPr/>
        </p:nvSpPr>
        <p:spPr>
          <a:xfrm>
            <a:off x="394186" y="5791984"/>
            <a:ext cx="104227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allory Bold" panose="02010501030501020304" pitchFamily="2" charset="77"/>
              </a:rPr>
              <a:t>e.g. I believe in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A99C791-F260-7448-BD51-F8CBA7E28A77}"/>
              </a:ext>
            </a:extLst>
          </p:cNvPr>
          <p:cNvSpPr/>
          <p:nvPr/>
        </p:nvSpPr>
        <p:spPr>
          <a:xfrm>
            <a:off x="395147" y="5945367"/>
            <a:ext cx="20088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allory Bold" panose="02010501030501020304" pitchFamily="2" charset="77"/>
              </a:rPr>
              <a:t>I want to bring X to do/create Y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2F7F757-FE35-FD4D-84C2-C6996AC5524A}"/>
              </a:ext>
            </a:extLst>
          </p:cNvPr>
          <p:cNvSpPr/>
          <p:nvPr/>
        </p:nvSpPr>
        <p:spPr>
          <a:xfrm>
            <a:off x="393963" y="5647345"/>
            <a:ext cx="9140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allory Bold" panose="02010501030501020304" pitchFamily="2" charset="77"/>
              </a:rPr>
              <a:t>My Impact…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Mallory Bold" panose="02010501030501020304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47A86DE-41BE-9244-B932-D1966391348B}"/>
              </a:ext>
            </a:extLst>
          </p:cNvPr>
          <p:cNvSpPr/>
          <p:nvPr/>
        </p:nvSpPr>
        <p:spPr>
          <a:xfrm>
            <a:off x="384720" y="1245459"/>
            <a:ext cx="3666108" cy="4096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1" dirty="0">
                <a:latin typeface="Mallory Bold" panose="02010501030501020304" pitchFamily="2" charset="77"/>
              </a:rPr>
              <a:t>a) Why did you decide to be here? Why did you choose to be at this particular fork in the road?</a:t>
            </a:r>
          </a:p>
          <a:p>
            <a:r>
              <a:rPr lang="en-US" sz="1001" dirty="0">
                <a:solidFill>
                  <a:schemeClr val="tx1">
                    <a:lumMod val="50000"/>
                    <a:lumOff val="50000"/>
                  </a:schemeClr>
                </a:solidFill>
                <a:latin typeface="Mallory Bold" panose="02010501030501020304" pitchFamily="2" charset="77"/>
              </a:rPr>
              <a:t>Join Macquarie, and more generally</a:t>
            </a:r>
          </a:p>
          <a:p>
            <a:endParaRPr lang="en-US" sz="1001" dirty="0">
              <a:solidFill>
                <a:schemeClr val="tx1">
                  <a:lumMod val="50000"/>
                  <a:lumOff val="50000"/>
                </a:schemeClr>
              </a:solidFill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solidFill>
                <a:srgbClr val="E0E0E0"/>
              </a:solidFill>
              <a:latin typeface="Mallory Bold" panose="02010501030501020304" pitchFamily="2" charset="77"/>
            </a:endParaRPr>
          </a:p>
          <a:p>
            <a:r>
              <a:rPr lang="en-US" sz="1001" dirty="0">
                <a:latin typeface="Mallory Bold" panose="02010501030501020304" pitchFamily="2" charset="77"/>
              </a:rPr>
              <a:t>b) Why do you think you’re a good person to be here? What attributes have you brought to this fork?</a:t>
            </a:r>
          </a:p>
          <a:p>
            <a:r>
              <a:rPr lang="en-US" sz="1001" dirty="0">
                <a:solidFill>
                  <a:schemeClr val="tx1">
                    <a:lumMod val="50000"/>
                    <a:lumOff val="50000"/>
                  </a:schemeClr>
                </a:solidFill>
                <a:latin typeface="Mallory Bold" panose="02010501030501020304" pitchFamily="2" charset="77"/>
              </a:rPr>
              <a:t>Why you got in / were picked  / generally good to have around</a:t>
            </a:r>
          </a:p>
          <a:p>
            <a:endParaRPr lang="en-US" sz="1001" dirty="0">
              <a:solidFill>
                <a:srgbClr val="E0E0E0"/>
              </a:solidFill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latin typeface="Mallory Bold" panose="02010501030501020304" pitchFamily="2" charset="77"/>
            </a:endParaRPr>
          </a:p>
          <a:p>
            <a:endParaRPr lang="en-US" sz="1001" dirty="0">
              <a:solidFill>
                <a:srgbClr val="E0E0E0"/>
              </a:solidFill>
              <a:latin typeface="Mallory Bold" panose="020105010305010203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0957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56CCA8-08C4-FC49-A5BC-436D460B1158}"/>
              </a:ext>
            </a:extLst>
          </p:cNvPr>
          <p:cNvSpPr/>
          <p:nvPr/>
        </p:nvSpPr>
        <p:spPr>
          <a:xfrm>
            <a:off x="351060" y="175408"/>
            <a:ext cx="397789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spc="300" dirty="0">
                <a:solidFill>
                  <a:srgbClr val="269C58"/>
                </a:solidFill>
                <a:latin typeface="Mallory Medium" panose="02010501030501020304" pitchFamily="2" charset="77"/>
              </a:rPr>
              <a:t>PRIORITIES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595615-8D36-5042-8B4B-7C39045C37CB}"/>
              </a:ext>
            </a:extLst>
          </p:cNvPr>
          <p:cNvSpPr txBox="1"/>
          <p:nvPr/>
        </p:nvSpPr>
        <p:spPr>
          <a:xfrm>
            <a:off x="2996840" y="258340"/>
            <a:ext cx="2695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269C58"/>
                </a:solidFill>
                <a:latin typeface="Mallory Bold" panose="02010501030501020304" pitchFamily="2" charset="77"/>
              </a:rPr>
              <a:t>Clarifying and</a:t>
            </a:r>
          </a:p>
          <a:p>
            <a:r>
              <a:rPr lang="en-US" sz="1100" b="1" dirty="0">
                <a:solidFill>
                  <a:srgbClr val="269C58"/>
                </a:solidFill>
                <a:latin typeface="Mallory Bold" panose="02010501030501020304" pitchFamily="2" charset="77"/>
              </a:rPr>
              <a:t>Personalizing </a:t>
            </a:r>
            <a:r>
              <a:rPr lang="en-US" sz="1100" dirty="0">
                <a:solidFill>
                  <a:srgbClr val="269C58"/>
                </a:solidFill>
                <a:latin typeface="Mallory Bold" panose="02010501030501020304" pitchFamily="2" charset="77"/>
              </a:rPr>
              <a:t>‘Rocks’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2E6F6D-DA29-7643-B44D-EE28563ECA47}"/>
              </a:ext>
            </a:extLst>
          </p:cNvPr>
          <p:cNvSpPr/>
          <p:nvPr/>
        </p:nvSpPr>
        <p:spPr>
          <a:xfrm>
            <a:off x="8052962" y="292216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Mallory Book" panose="02010501030501020304" pitchFamily="2" charset="77"/>
              </a:rPr>
              <a:t>NAME</a:t>
            </a:r>
          </a:p>
          <a:p>
            <a:r>
              <a:rPr lang="en-US" sz="900" dirty="0">
                <a:latin typeface="Mallory Book" panose="02010501030501020304" pitchFamily="2" charset="77"/>
              </a:rPr>
              <a:t>DATE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5FF78C-D9DA-F242-B7AD-9F4FF7FB0484}"/>
              </a:ext>
            </a:extLst>
          </p:cNvPr>
          <p:cNvCxnSpPr>
            <a:cxnSpLocks/>
          </p:cNvCxnSpPr>
          <p:nvPr/>
        </p:nvCxnSpPr>
        <p:spPr>
          <a:xfrm>
            <a:off x="462025" y="876300"/>
            <a:ext cx="112727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FD5F53B-4028-914A-8160-0B58F2CE201D}"/>
              </a:ext>
            </a:extLst>
          </p:cNvPr>
          <p:cNvCxnSpPr>
            <a:cxnSpLocks/>
          </p:cNvCxnSpPr>
          <p:nvPr/>
        </p:nvCxnSpPr>
        <p:spPr>
          <a:xfrm>
            <a:off x="462026" y="6297386"/>
            <a:ext cx="112747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6B664C5-F396-184F-9FF0-D88234F34046}"/>
              </a:ext>
            </a:extLst>
          </p:cNvPr>
          <p:cNvCxnSpPr>
            <a:cxnSpLocks/>
          </p:cNvCxnSpPr>
          <p:nvPr/>
        </p:nvCxnSpPr>
        <p:spPr>
          <a:xfrm>
            <a:off x="462025" y="3571999"/>
            <a:ext cx="112727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A49A0F5-7D7B-054D-B2A1-BC236F4C1B80}"/>
              </a:ext>
            </a:extLst>
          </p:cNvPr>
          <p:cNvSpPr/>
          <p:nvPr/>
        </p:nvSpPr>
        <p:spPr>
          <a:xfrm>
            <a:off x="4455383" y="6446856"/>
            <a:ext cx="35975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Mallory Bold" panose="02010501030501020304" pitchFamily="2" charset="77"/>
              </a:rPr>
              <a:t>For each rock fill in your personalized adjective(s) / verb (s)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99B0329-3842-BA4B-9119-98D96266BA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13130" t="9145" r="23130" b="13624"/>
          <a:stretch/>
        </p:blipFill>
        <p:spPr>
          <a:xfrm>
            <a:off x="284479" y="899357"/>
            <a:ext cx="2195468" cy="266014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1D9E3E8-C6ED-684F-9517-3DCC750612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l="11186" t="9509" r="15506" b="11242"/>
          <a:stretch/>
        </p:blipFill>
        <p:spPr>
          <a:xfrm>
            <a:off x="6336421" y="908775"/>
            <a:ext cx="2432171" cy="262934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FF1D29B-25AA-414C-A725-95A71C4DB6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70000"/>
          </a:blip>
          <a:srcRect l="7450" t="6045" r="12594" b="5256"/>
          <a:stretch/>
        </p:blipFill>
        <p:spPr>
          <a:xfrm>
            <a:off x="6291394" y="3584503"/>
            <a:ext cx="2416238" cy="268041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BF3D17B-B0A1-5349-90F1-AAEF613A12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70000"/>
          </a:blip>
          <a:srcRect l="15698" t="9200" r="22944" b="16365"/>
          <a:stretch/>
        </p:blipFill>
        <p:spPr>
          <a:xfrm>
            <a:off x="252348" y="3582552"/>
            <a:ext cx="2227600" cy="270232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CD5D01A-3D51-684F-879F-221330A5452B}"/>
              </a:ext>
            </a:extLst>
          </p:cNvPr>
          <p:cNvCxnSpPr>
            <a:cxnSpLocks/>
          </p:cNvCxnSpPr>
          <p:nvPr/>
        </p:nvCxnSpPr>
        <p:spPr>
          <a:xfrm>
            <a:off x="6096000" y="953063"/>
            <a:ext cx="0" cy="25533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BA0B6EA-0C1C-C942-AA37-86E508315AA6}"/>
              </a:ext>
            </a:extLst>
          </p:cNvPr>
          <p:cNvCxnSpPr>
            <a:cxnSpLocks/>
          </p:cNvCxnSpPr>
          <p:nvPr/>
        </p:nvCxnSpPr>
        <p:spPr>
          <a:xfrm>
            <a:off x="6096000" y="3656507"/>
            <a:ext cx="0" cy="25533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49D9DA-5FFB-A748-BAAA-3499AE9CB8D8}"/>
              </a:ext>
            </a:extLst>
          </p:cNvPr>
          <p:cNvCxnSpPr/>
          <p:nvPr/>
        </p:nvCxnSpPr>
        <p:spPr>
          <a:xfrm>
            <a:off x="3062705" y="1427878"/>
            <a:ext cx="256397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884E83B-D374-1E44-AA5A-E5200ED824B7}"/>
              </a:ext>
            </a:extLst>
          </p:cNvPr>
          <p:cNvCxnSpPr/>
          <p:nvPr/>
        </p:nvCxnSpPr>
        <p:spPr>
          <a:xfrm>
            <a:off x="3062705" y="1814378"/>
            <a:ext cx="256397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B9786D2-371F-1A49-BBEF-42A4794613C4}"/>
              </a:ext>
            </a:extLst>
          </p:cNvPr>
          <p:cNvCxnSpPr/>
          <p:nvPr/>
        </p:nvCxnSpPr>
        <p:spPr>
          <a:xfrm>
            <a:off x="3062705" y="2205021"/>
            <a:ext cx="256397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D0E78A5-8125-D544-AD0C-BE2028EE92CB}"/>
              </a:ext>
            </a:extLst>
          </p:cNvPr>
          <p:cNvCxnSpPr/>
          <p:nvPr/>
        </p:nvCxnSpPr>
        <p:spPr>
          <a:xfrm>
            <a:off x="3062705" y="2592724"/>
            <a:ext cx="256397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40A81B8-1760-F44D-AE52-C31EE7EE27CF}"/>
              </a:ext>
            </a:extLst>
          </p:cNvPr>
          <p:cNvCxnSpPr/>
          <p:nvPr/>
        </p:nvCxnSpPr>
        <p:spPr>
          <a:xfrm>
            <a:off x="3062705" y="4135453"/>
            <a:ext cx="256397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6C89935-836A-4B4C-A1EC-B86D5D3F3F24}"/>
              </a:ext>
            </a:extLst>
          </p:cNvPr>
          <p:cNvCxnSpPr/>
          <p:nvPr/>
        </p:nvCxnSpPr>
        <p:spPr>
          <a:xfrm>
            <a:off x="3062705" y="4521953"/>
            <a:ext cx="256397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B95D9F7-D948-1247-8473-09F80F1BEB79}"/>
              </a:ext>
            </a:extLst>
          </p:cNvPr>
          <p:cNvCxnSpPr/>
          <p:nvPr/>
        </p:nvCxnSpPr>
        <p:spPr>
          <a:xfrm>
            <a:off x="3062705" y="4912596"/>
            <a:ext cx="256397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A7E01E3-A306-754D-B735-30090E93E8A7}"/>
              </a:ext>
            </a:extLst>
          </p:cNvPr>
          <p:cNvCxnSpPr/>
          <p:nvPr/>
        </p:nvCxnSpPr>
        <p:spPr>
          <a:xfrm>
            <a:off x="3062705" y="5300298"/>
            <a:ext cx="256397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09B20B7-42F8-9C4E-A481-B3EA989B628C}"/>
              </a:ext>
            </a:extLst>
          </p:cNvPr>
          <p:cNvCxnSpPr/>
          <p:nvPr/>
        </p:nvCxnSpPr>
        <p:spPr>
          <a:xfrm>
            <a:off x="9174275" y="1427878"/>
            <a:ext cx="256397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079485-9A97-8340-BD2A-6B8061E5AFF6}"/>
              </a:ext>
            </a:extLst>
          </p:cNvPr>
          <p:cNvCxnSpPr/>
          <p:nvPr/>
        </p:nvCxnSpPr>
        <p:spPr>
          <a:xfrm>
            <a:off x="9174275" y="1814378"/>
            <a:ext cx="256397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09F12DD-6AD1-FB42-A642-5AA89B01A0D9}"/>
              </a:ext>
            </a:extLst>
          </p:cNvPr>
          <p:cNvCxnSpPr/>
          <p:nvPr/>
        </p:nvCxnSpPr>
        <p:spPr>
          <a:xfrm>
            <a:off x="9174275" y="2205021"/>
            <a:ext cx="256397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6483FE1-D832-B24E-B9B3-3666C910A129}"/>
              </a:ext>
            </a:extLst>
          </p:cNvPr>
          <p:cNvCxnSpPr/>
          <p:nvPr/>
        </p:nvCxnSpPr>
        <p:spPr>
          <a:xfrm>
            <a:off x="9174275" y="2592724"/>
            <a:ext cx="256397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672F20D-16F0-3E40-A075-600214ED7227}"/>
              </a:ext>
            </a:extLst>
          </p:cNvPr>
          <p:cNvCxnSpPr/>
          <p:nvPr/>
        </p:nvCxnSpPr>
        <p:spPr>
          <a:xfrm>
            <a:off x="9174275" y="4135453"/>
            <a:ext cx="256397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C0233D0-A174-6C47-A377-072B6C1BF0E0}"/>
              </a:ext>
            </a:extLst>
          </p:cNvPr>
          <p:cNvCxnSpPr/>
          <p:nvPr/>
        </p:nvCxnSpPr>
        <p:spPr>
          <a:xfrm>
            <a:off x="9174275" y="4521953"/>
            <a:ext cx="256397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7994A3A-4619-2A46-988E-01EAF82D83F9}"/>
              </a:ext>
            </a:extLst>
          </p:cNvPr>
          <p:cNvCxnSpPr/>
          <p:nvPr/>
        </p:nvCxnSpPr>
        <p:spPr>
          <a:xfrm>
            <a:off x="9174275" y="4912596"/>
            <a:ext cx="256397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FF62D01-2518-2548-9698-9849D9D47F34}"/>
              </a:ext>
            </a:extLst>
          </p:cNvPr>
          <p:cNvCxnSpPr/>
          <p:nvPr/>
        </p:nvCxnSpPr>
        <p:spPr>
          <a:xfrm>
            <a:off x="9174275" y="5300298"/>
            <a:ext cx="256397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782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0C665256-A8DF-144F-848A-3615A0F35F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13130" t="9145" r="23130" b="13624"/>
          <a:stretch/>
        </p:blipFill>
        <p:spPr>
          <a:xfrm>
            <a:off x="284479" y="899357"/>
            <a:ext cx="2195468" cy="266014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0B1FAED-CFD8-BD48-955E-895664FDE5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l="11186" t="9509" r="15506" b="11242"/>
          <a:stretch/>
        </p:blipFill>
        <p:spPr>
          <a:xfrm>
            <a:off x="6210691" y="908775"/>
            <a:ext cx="2432171" cy="26293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1620F2D-9C26-CF40-B7C1-E8E7B66357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70000"/>
          </a:blip>
          <a:srcRect l="7450" t="6045" r="12594" b="5256"/>
          <a:stretch/>
        </p:blipFill>
        <p:spPr>
          <a:xfrm>
            <a:off x="6165664" y="3584503"/>
            <a:ext cx="2416238" cy="268041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8E3BC93-CBAF-4441-A525-6839E32AC5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70000"/>
          </a:blip>
          <a:srcRect l="15698" t="9200" r="22944" b="16365"/>
          <a:stretch/>
        </p:blipFill>
        <p:spPr>
          <a:xfrm>
            <a:off x="252348" y="3582552"/>
            <a:ext cx="2227600" cy="27023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56CCA8-08C4-FC49-A5BC-436D460B1158}"/>
              </a:ext>
            </a:extLst>
          </p:cNvPr>
          <p:cNvSpPr/>
          <p:nvPr/>
        </p:nvSpPr>
        <p:spPr>
          <a:xfrm>
            <a:off x="351060" y="175408"/>
            <a:ext cx="397789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spc="300" dirty="0">
                <a:solidFill>
                  <a:srgbClr val="286DC0"/>
                </a:solidFill>
                <a:latin typeface="Mallory Medium" panose="02010501030501020304" pitchFamily="2" charset="77"/>
              </a:rPr>
              <a:t>POTENTIAL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595615-8D36-5042-8B4B-7C39045C37CB}"/>
              </a:ext>
            </a:extLst>
          </p:cNvPr>
          <p:cNvSpPr txBox="1"/>
          <p:nvPr/>
        </p:nvSpPr>
        <p:spPr>
          <a:xfrm>
            <a:off x="3076434" y="237085"/>
            <a:ext cx="46588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286DC0"/>
                </a:solidFill>
                <a:latin typeface="Mallory Bold" panose="02010501030501020304" pitchFamily="2" charset="77"/>
              </a:rPr>
              <a:t>Vivid Visualization </a:t>
            </a:r>
          </a:p>
          <a:p>
            <a:r>
              <a:rPr lang="en-US" sz="1100" dirty="0">
                <a:solidFill>
                  <a:srgbClr val="286DC0"/>
                </a:solidFill>
                <a:latin typeface="Mallory Bold" panose="02010501030501020304" pitchFamily="2" charset="77"/>
              </a:rPr>
              <a:t>of  Success by	       _________________	</a:t>
            </a:r>
          </a:p>
          <a:p>
            <a:r>
              <a:rPr lang="en-US" sz="1100" i="1" dirty="0">
                <a:solidFill>
                  <a:srgbClr val="286DC0"/>
                </a:solidFill>
                <a:latin typeface="Mallory Bold" panose="02010501030501020304" pitchFamily="2" charset="77"/>
              </a:rPr>
              <a:t>	       [12+ months out]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2E6F6D-DA29-7643-B44D-EE28563ECA47}"/>
              </a:ext>
            </a:extLst>
          </p:cNvPr>
          <p:cNvSpPr/>
          <p:nvPr/>
        </p:nvSpPr>
        <p:spPr>
          <a:xfrm>
            <a:off x="8052962" y="292216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Mallory Book" panose="02010501030501020304" pitchFamily="2" charset="77"/>
              </a:rPr>
              <a:t>NAME</a:t>
            </a:r>
          </a:p>
          <a:p>
            <a:r>
              <a:rPr lang="en-US" sz="900" dirty="0">
                <a:latin typeface="Mallory Book" panose="02010501030501020304" pitchFamily="2" charset="77"/>
              </a:rPr>
              <a:t>DATE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5FF78C-D9DA-F242-B7AD-9F4FF7FB0484}"/>
              </a:ext>
            </a:extLst>
          </p:cNvPr>
          <p:cNvCxnSpPr>
            <a:cxnSpLocks/>
          </p:cNvCxnSpPr>
          <p:nvPr/>
        </p:nvCxnSpPr>
        <p:spPr>
          <a:xfrm>
            <a:off x="462025" y="876300"/>
            <a:ext cx="112727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FD5F53B-4028-914A-8160-0B58F2CE201D}"/>
              </a:ext>
            </a:extLst>
          </p:cNvPr>
          <p:cNvCxnSpPr>
            <a:cxnSpLocks/>
          </p:cNvCxnSpPr>
          <p:nvPr/>
        </p:nvCxnSpPr>
        <p:spPr>
          <a:xfrm>
            <a:off x="462026" y="6297386"/>
            <a:ext cx="112747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A49A0F5-7D7B-054D-B2A1-BC236F4C1B80}"/>
              </a:ext>
            </a:extLst>
          </p:cNvPr>
          <p:cNvSpPr/>
          <p:nvPr/>
        </p:nvSpPr>
        <p:spPr>
          <a:xfrm>
            <a:off x="4687321" y="6413250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latin typeface="Mallory Bold" panose="02010501030501020304" pitchFamily="2" charset="77"/>
              </a:rPr>
              <a:t>Draft in the Past Tense – “Toastable” Sentence(s) you want to be true / have happened by the date at the top</a:t>
            </a:r>
          </a:p>
          <a:p>
            <a:r>
              <a:rPr lang="en-US" sz="800" dirty="0">
                <a:latin typeface="Mallory Bold" panose="02010501030501020304" pitchFamily="2" charset="77"/>
              </a:rPr>
              <a:t>Think both Concrete / Quantitative (e.g., numbers) and Vivid / Qualitative (‘champagne moments’)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808C0E7-19CA-F24D-8F03-E284C2FE596E}"/>
              </a:ext>
            </a:extLst>
          </p:cNvPr>
          <p:cNvCxnSpPr>
            <a:cxnSpLocks noChangeAspect="1"/>
          </p:cNvCxnSpPr>
          <p:nvPr/>
        </p:nvCxnSpPr>
        <p:spPr>
          <a:xfrm>
            <a:off x="2454628" y="2057126"/>
            <a:ext cx="189499" cy="155449"/>
          </a:xfrm>
          <a:prstGeom prst="line">
            <a:avLst/>
          </a:prstGeom>
          <a:ln w="19050">
            <a:solidFill>
              <a:srgbClr val="286D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EADFBA0-0637-644E-ADDB-5D356A99E296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2454628" y="2208968"/>
            <a:ext cx="189499" cy="155449"/>
          </a:xfrm>
          <a:prstGeom prst="line">
            <a:avLst/>
          </a:prstGeom>
          <a:ln w="19050">
            <a:solidFill>
              <a:srgbClr val="286D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CEC3B43-B399-DB4D-93A4-73A86672D7DE}"/>
              </a:ext>
            </a:extLst>
          </p:cNvPr>
          <p:cNvCxnSpPr>
            <a:cxnSpLocks noChangeAspect="1"/>
          </p:cNvCxnSpPr>
          <p:nvPr/>
        </p:nvCxnSpPr>
        <p:spPr>
          <a:xfrm>
            <a:off x="2451387" y="4763268"/>
            <a:ext cx="189499" cy="155449"/>
          </a:xfrm>
          <a:prstGeom prst="line">
            <a:avLst/>
          </a:prstGeom>
          <a:ln w="19050">
            <a:solidFill>
              <a:srgbClr val="286D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086EED2-9EA3-3743-A83A-34C25CCFCD82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2451385" y="4915110"/>
            <a:ext cx="189499" cy="155449"/>
          </a:xfrm>
          <a:prstGeom prst="line">
            <a:avLst/>
          </a:prstGeom>
          <a:ln w="19050">
            <a:solidFill>
              <a:srgbClr val="286D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F2BC57C-B125-574E-B257-2DA8F7972CFC}"/>
              </a:ext>
            </a:extLst>
          </p:cNvPr>
          <p:cNvCxnSpPr>
            <a:cxnSpLocks noChangeAspect="1"/>
          </p:cNvCxnSpPr>
          <p:nvPr/>
        </p:nvCxnSpPr>
        <p:spPr>
          <a:xfrm>
            <a:off x="8473079" y="2057958"/>
            <a:ext cx="189499" cy="155449"/>
          </a:xfrm>
          <a:prstGeom prst="line">
            <a:avLst/>
          </a:prstGeom>
          <a:ln w="19050">
            <a:solidFill>
              <a:srgbClr val="286D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9699E96-E2E5-0646-8CF8-08994C43984B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8473079" y="2209800"/>
            <a:ext cx="189499" cy="155449"/>
          </a:xfrm>
          <a:prstGeom prst="line">
            <a:avLst/>
          </a:prstGeom>
          <a:ln w="19050">
            <a:solidFill>
              <a:srgbClr val="286D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77191CD-6D43-6749-A792-27B589C7F4EB}"/>
              </a:ext>
            </a:extLst>
          </p:cNvPr>
          <p:cNvCxnSpPr>
            <a:cxnSpLocks noChangeAspect="1"/>
          </p:cNvCxnSpPr>
          <p:nvPr/>
        </p:nvCxnSpPr>
        <p:spPr>
          <a:xfrm>
            <a:off x="8475641" y="4763057"/>
            <a:ext cx="189499" cy="155449"/>
          </a:xfrm>
          <a:prstGeom prst="line">
            <a:avLst/>
          </a:prstGeom>
          <a:ln w="19050">
            <a:solidFill>
              <a:srgbClr val="286D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3D15D61-E9A9-2248-902C-85699B5ABFEF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8475641" y="4914900"/>
            <a:ext cx="189499" cy="155449"/>
          </a:xfrm>
          <a:prstGeom prst="line">
            <a:avLst/>
          </a:prstGeom>
          <a:ln w="19050">
            <a:solidFill>
              <a:srgbClr val="286D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ADCF3B-4126-144B-842E-D06F69B779D5}"/>
              </a:ext>
            </a:extLst>
          </p:cNvPr>
          <p:cNvCxnSpPr>
            <a:cxnSpLocks noChangeAspect="1"/>
          </p:cNvCxnSpPr>
          <p:nvPr/>
        </p:nvCxnSpPr>
        <p:spPr>
          <a:xfrm>
            <a:off x="4452406" y="6413247"/>
            <a:ext cx="189499" cy="155449"/>
          </a:xfrm>
          <a:prstGeom prst="line">
            <a:avLst/>
          </a:prstGeom>
          <a:ln w="19050">
            <a:solidFill>
              <a:srgbClr val="286D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A58F20-DF59-1A49-B62E-2ED2E90DDEDF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4452406" y="6565089"/>
            <a:ext cx="189499" cy="155449"/>
          </a:xfrm>
          <a:prstGeom prst="line">
            <a:avLst/>
          </a:prstGeom>
          <a:ln w="19050">
            <a:solidFill>
              <a:srgbClr val="286D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6B664C5-F396-184F-9FF0-D88234F34046}"/>
              </a:ext>
            </a:extLst>
          </p:cNvPr>
          <p:cNvCxnSpPr>
            <a:cxnSpLocks/>
          </p:cNvCxnSpPr>
          <p:nvPr/>
        </p:nvCxnSpPr>
        <p:spPr>
          <a:xfrm>
            <a:off x="462025" y="3571999"/>
            <a:ext cx="112727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9BC405A-2E8B-2541-B9EC-0A03A97677B0}"/>
              </a:ext>
            </a:extLst>
          </p:cNvPr>
          <p:cNvCxnSpPr>
            <a:cxnSpLocks/>
          </p:cNvCxnSpPr>
          <p:nvPr/>
        </p:nvCxnSpPr>
        <p:spPr>
          <a:xfrm>
            <a:off x="6096000" y="953063"/>
            <a:ext cx="0" cy="25533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90AAC84-4062-4E4B-9105-B91560ABAAFD}"/>
              </a:ext>
            </a:extLst>
          </p:cNvPr>
          <p:cNvCxnSpPr>
            <a:cxnSpLocks/>
          </p:cNvCxnSpPr>
          <p:nvPr/>
        </p:nvCxnSpPr>
        <p:spPr>
          <a:xfrm>
            <a:off x="6096000" y="3656507"/>
            <a:ext cx="0" cy="25533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954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56CCA8-08C4-FC49-A5BC-436D460B1158}"/>
              </a:ext>
            </a:extLst>
          </p:cNvPr>
          <p:cNvSpPr/>
          <p:nvPr/>
        </p:nvSpPr>
        <p:spPr>
          <a:xfrm>
            <a:off x="351060" y="175408"/>
            <a:ext cx="397789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spc="300" dirty="0">
                <a:solidFill>
                  <a:srgbClr val="5C4587"/>
                </a:solidFill>
                <a:latin typeface="Mallory Medium" panose="02010501030501020304" pitchFamily="2" charset="77"/>
              </a:rPr>
              <a:t>PROGRESS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595615-8D36-5042-8B4B-7C39045C37CB}"/>
              </a:ext>
            </a:extLst>
          </p:cNvPr>
          <p:cNvSpPr txBox="1"/>
          <p:nvPr/>
        </p:nvSpPr>
        <p:spPr>
          <a:xfrm>
            <a:off x="3839281" y="237084"/>
            <a:ext cx="2695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5C4587"/>
                </a:solidFill>
                <a:latin typeface="Mallory Bold" panose="02010501030501020304" pitchFamily="2" charset="77"/>
              </a:rPr>
              <a:t>Connected &amp; Illuminated</a:t>
            </a:r>
          </a:p>
          <a:p>
            <a:r>
              <a:rPr lang="en-US" sz="1100" dirty="0">
                <a:solidFill>
                  <a:srgbClr val="5C4587"/>
                </a:solidFill>
                <a:latin typeface="Mallory Bold" panose="02010501030501020304" pitchFamily="2" charset="77"/>
              </a:rPr>
              <a:t>Life On One Page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2E6F6D-DA29-7643-B44D-EE28563ECA47}"/>
              </a:ext>
            </a:extLst>
          </p:cNvPr>
          <p:cNvSpPr/>
          <p:nvPr/>
        </p:nvSpPr>
        <p:spPr>
          <a:xfrm>
            <a:off x="8052962" y="292216"/>
            <a:ext cx="4812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Mallory Book" panose="02010501030501020304" pitchFamily="2" charset="77"/>
              </a:rPr>
              <a:t>NAME</a:t>
            </a:r>
          </a:p>
        </p:txBody>
      </p:sp>
      <p:graphicFrame>
        <p:nvGraphicFramePr>
          <p:cNvPr id="45" name="Table 3">
            <a:extLst>
              <a:ext uri="{FF2B5EF4-FFF2-40B4-BE49-F238E27FC236}">
                <a16:creationId xmlns:a16="http://schemas.microsoft.com/office/drawing/2014/main" id="{E8C7FEF4-3C1A-D545-8E02-A50A556F4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817290"/>
              </p:ext>
            </p:extLst>
          </p:nvPr>
        </p:nvGraphicFramePr>
        <p:xfrm>
          <a:off x="367685" y="1154616"/>
          <a:ext cx="11456631" cy="53071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43298">
                  <a:extLst>
                    <a:ext uri="{9D8B030D-6E8A-4147-A177-3AD203B41FA5}">
                      <a16:colId xmlns:a16="http://schemas.microsoft.com/office/drawing/2014/main" val="2578140244"/>
                    </a:ext>
                  </a:extLst>
                </a:gridCol>
                <a:gridCol w="3785017">
                  <a:extLst>
                    <a:ext uri="{9D8B030D-6E8A-4147-A177-3AD203B41FA5}">
                      <a16:colId xmlns:a16="http://schemas.microsoft.com/office/drawing/2014/main" val="2526805375"/>
                    </a:ext>
                  </a:extLst>
                </a:gridCol>
                <a:gridCol w="2864158">
                  <a:extLst>
                    <a:ext uri="{9D8B030D-6E8A-4147-A177-3AD203B41FA5}">
                      <a16:colId xmlns:a16="http://schemas.microsoft.com/office/drawing/2014/main" val="2038981087"/>
                    </a:ext>
                  </a:extLst>
                </a:gridCol>
                <a:gridCol w="2864158">
                  <a:extLst>
                    <a:ext uri="{9D8B030D-6E8A-4147-A177-3AD203B41FA5}">
                      <a16:colId xmlns:a16="http://schemas.microsoft.com/office/drawing/2014/main" val="2676492583"/>
                    </a:ext>
                  </a:extLst>
                </a:gridCol>
              </a:tblGrid>
              <a:tr h="4689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Mallory Book" panose="02010501030501020304" pitchFamily="2" charset="77"/>
                          <a:ea typeface="+mn-ea"/>
                          <a:cs typeface="+mn-cs"/>
                        </a:rPr>
                        <a:t>Priority Area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uLnTx/>
                          <a:uFillTx/>
                          <a:latin typeface="Mallory Book" panose="02010501030501020304" pitchFamily="2" charset="77"/>
                          <a:ea typeface="+mn-ea"/>
                          <a:cs typeface="+mn-cs"/>
                        </a:rPr>
                        <a:t>(‘Rock’)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Mallory Book" panose="02010501030501020304" pitchFamily="2" charset="77"/>
                          <a:ea typeface="+mn-ea"/>
                          <a:cs typeface="+mn-cs"/>
                        </a:rPr>
                        <a:t>Defined Success by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Mallory Book" panose="02010501030501020304" pitchFamily="2" charset="77"/>
                          <a:ea typeface="+mn-ea"/>
                          <a:cs typeface="+mn-cs"/>
                        </a:rPr>
                        <a:t>[Date eg 12+months out / significant milestone date across ‘rocks’]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uLnTx/>
                          <a:uFillTx/>
                          <a:latin typeface="Mallory Book" panose="02010501030501020304" pitchFamily="2" charset="77"/>
                          <a:ea typeface="+mn-ea"/>
                          <a:cs typeface="+mn-cs"/>
                        </a:rPr>
                        <a:t>Priority Tasks next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Mallory Book" panose="02010501030501020304" pitchFamily="2" charset="77"/>
                          <a:ea typeface="+mn-ea"/>
                          <a:cs typeface="+mn-cs"/>
                        </a:rPr>
                        <a:t>[eg 7/30/60/90 days]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uLnTx/>
                          <a:uFillTx/>
                          <a:latin typeface="Mallory Book" panose="02010501030501020304" pitchFamily="2" charset="77"/>
                          <a:ea typeface="+mn-ea"/>
                          <a:cs typeface="+mn-cs"/>
                        </a:rPr>
                        <a:t>To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Mallory Book" panose="02010501030501020304" pitchFamily="2" charset="77"/>
                          <a:ea typeface="+mn-ea"/>
                          <a:cs typeface="+mn-cs"/>
                        </a:rPr>
                        <a:t>[Date]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uLnTx/>
                          <a:uFillTx/>
                          <a:latin typeface="Mallory Book" panose="02010501030501020304" pitchFamily="2" charset="77"/>
                          <a:ea typeface="+mn-ea"/>
                          <a:cs typeface="+mn-cs"/>
                        </a:rPr>
                        <a:t>Progress as of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Mallory Book" panose="02010501030501020304" pitchFamily="2" charset="77"/>
                          <a:ea typeface="+mn-ea"/>
                          <a:cs typeface="+mn-cs"/>
                        </a:rPr>
                        <a:t>[today’s date]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uLnTx/>
                          <a:uFillTx/>
                          <a:latin typeface="Mallory Book" panose="02010501030501020304" pitchFamily="2" charset="77"/>
                          <a:ea typeface="+mn-ea"/>
                          <a:cs typeface="+mn-cs"/>
                        </a:rPr>
                        <a:t>(Status + Rating eg 1-4)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802355"/>
                  </a:ext>
                </a:extLst>
              </a:tr>
              <a:tr h="120954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kern="1200" dirty="0">
                          <a:solidFill>
                            <a:srgbClr val="323232"/>
                          </a:solidFill>
                          <a:latin typeface="Mallory Book" panose="02010501030501020304" pitchFamily="2" charset="77"/>
                          <a:ea typeface="+mn-ea"/>
                          <a:cs typeface="+mn-cs"/>
                        </a:rPr>
                        <a:t>[Rock]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kern="1200" dirty="0">
                          <a:solidFill>
                            <a:srgbClr val="323232"/>
                          </a:solidFill>
                          <a:latin typeface="Mallory Book" panose="02010501030501020304" pitchFamily="2" charset="77"/>
                          <a:ea typeface="+mn-ea"/>
                          <a:cs typeface="+mn-cs"/>
                        </a:rPr>
                        <a:t>[Potential]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kern="1200" dirty="0">
                          <a:solidFill>
                            <a:srgbClr val="323232"/>
                          </a:solidFill>
                          <a:latin typeface="Mallory Book" panose="02010501030501020304" pitchFamily="2" charset="77"/>
                          <a:ea typeface="+mn-ea"/>
                          <a:cs typeface="+mn-cs"/>
                        </a:rPr>
                        <a:t>[the bridge – suggest this column completed last]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kern="1200" dirty="0">
                          <a:solidFill>
                            <a:srgbClr val="323232"/>
                          </a:solidFill>
                          <a:latin typeface="Mallory Book" panose="02010501030501020304" pitchFamily="2" charset="77"/>
                          <a:ea typeface="+mn-ea"/>
                          <a:cs typeface="+mn-cs"/>
                        </a:rPr>
                        <a:t>[current status]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435167"/>
                  </a:ext>
                </a:extLst>
              </a:tr>
              <a:tr h="120954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0" kern="1200" dirty="0">
                        <a:solidFill>
                          <a:srgbClr val="323232"/>
                        </a:solidFill>
                        <a:latin typeface="Mallory Book" panose="02010501030501020304" pitchFamily="2" charset="77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0" kern="1200" dirty="0">
                        <a:solidFill>
                          <a:srgbClr val="323232"/>
                        </a:solidFill>
                        <a:latin typeface="Mallory Book" panose="02010501030501020304" pitchFamily="2" charset="77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0" kern="1200">
                        <a:solidFill>
                          <a:srgbClr val="323232"/>
                        </a:solidFill>
                        <a:latin typeface="Mallory Book" panose="02010501030501020304" pitchFamily="2" charset="77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0" kern="1200" dirty="0">
                        <a:solidFill>
                          <a:srgbClr val="323232"/>
                        </a:solidFill>
                        <a:latin typeface="Mallory Book" panose="02010501030501020304" pitchFamily="2" charset="77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526102"/>
                  </a:ext>
                </a:extLst>
              </a:tr>
              <a:tr h="120954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0" kern="1200" dirty="0">
                        <a:solidFill>
                          <a:srgbClr val="323232"/>
                        </a:solidFill>
                        <a:latin typeface="Mallory Book" panose="02010501030501020304" pitchFamily="2" charset="77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0" kern="1200" dirty="0">
                        <a:solidFill>
                          <a:srgbClr val="323232"/>
                        </a:solidFill>
                        <a:latin typeface="Mallory Book" panose="02010501030501020304" pitchFamily="2" charset="77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0" kern="1200" dirty="0">
                        <a:solidFill>
                          <a:srgbClr val="323232"/>
                        </a:solidFill>
                        <a:latin typeface="Mallory Book" panose="02010501030501020304" pitchFamily="2" charset="77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0" kern="1200">
                        <a:solidFill>
                          <a:srgbClr val="323232"/>
                        </a:solidFill>
                        <a:latin typeface="Mallory Book" panose="02010501030501020304" pitchFamily="2" charset="77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272467"/>
                  </a:ext>
                </a:extLst>
              </a:tr>
              <a:tr h="120954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0" kern="1200">
                        <a:solidFill>
                          <a:srgbClr val="323232"/>
                        </a:solidFill>
                        <a:latin typeface="Mallory Book" panose="02010501030501020304" pitchFamily="2" charset="77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0" kern="1200" dirty="0">
                        <a:solidFill>
                          <a:srgbClr val="323232"/>
                        </a:solidFill>
                        <a:latin typeface="Mallory Book" panose="02010501030501020304" pitchFamily="2" charset="77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0" kern="1200" dirty="0">
                        <a:solidFill>
                          <a:srgbClr val="323232"/>
                        </a:solidFill>
                        <a:latin typeface="Mallory Book" panose="02010501030501020304" pitchFamily="2" charset="77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0" kern="1200" dirty="0">
                        <a:solidFill>
                          <a:srgbClr val="323232"/>
                        </a:solidFill>
                        <a:latin typeface="Mallory Book" panose="02010501030501020304" pitchFamily="2" charset="77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327616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D9AD954-A862-124A-A115-0A575A12F25C}"/>
              </a:ext>
            </a:extLst>
          </p:cNvPr>
          <p:cNvSpPr/>
          <p:nvPr/>
        </p:nvSpPr>
        <p:spPr>
          <a:xfrm>
            <a:off x="351060" y="886017"/>
            <a:ext cx="1138211" cy="187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619" b="1" dirty="0">
                <a:solidFill>
                  <a:srgbClr val="C00000"/>
                </a:solidFill>
                <a:latin typeface="Mallory Bold" panose="02010501030501020304" pitchFamily="2" charset="77"/>
              </a:rPr>
              <a:t>Purpose</a:t>
            </a:r>
            <a:r>
              <a:rPr lang="en-US" sz="619" b="1" dirty="0">
                <a:solidFill>
                  <a:prstClr val="black">
                    <a:lumMod val="65000"/>
                    <a:lumOff val="35000"/>
                  </a:prstClr>
                </a:solidFill>
                <a:latin typeface="Mallory Bold" panose="02010501030501020304" pitchFamily="2" charset="77"/>
              </a:rPr>
              <a:t> :</a:t>
            </a:r>
            <a:endParaRPr lang="en-US" sz="619" dirty="0">
              <a:solidFill>
                <a:prstClr val="black">
                  <a:lumMod val="65000"/>
                  <a:lumOff val="35000"/>
                </a:prstClr>
              </a:solidFill>
              <a:latin typeface="Mallory Bold" panose="02010501030501020304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76D921-8205-1746-8DC7-21CED8AF3548}"/>
              </a:ext>
            </a:extLst>
          </p:cNvPr>
          <p:cNvSpPr/>
          <p:nvPr/>
        </p:nvSpPr>
        <p:spPr>
          <a:xfrm>
            <a:off x="11905649" y="2336866"/>
            <a:ext cx="172049" cy="215441"/>
          </a:xfrm>
          <a:prstGeom prst="rect">
            <a:avLst/>
          </a:prstGeom>
          <a:solidFill>
            <a:srgbClr val="FFD579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F6BBA0-F33F-5647-B2C4-1830366425D2}"/>
              </a:ext>
            </a:extLst>
          </p:cNvPr>
          <p:cNvSpPr/>
          <p:nvPr/>
        </p:nvSpPr>
        <p:spPr>
          <a:xfrm>
            <a:off x="11905649" y="2087292"/>
            <a:ext cx="172049" cy="215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B83BEC-CBE5-424F-BF14-B8E3D692B886}"/>
              </a:ext>
            </a:extLst>
          </p:cNvPr>
          <p:cNvSpPr/>
          <p:nvPr/>
        </p:nvSpPr>
        <p:spPr>
          <a:xfrm>
            <a:off x="11905649" y="1837718"/>
            <a:ext cx="172049" cy="215441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669A95-1552-5347-B01E-67639C3B833F}"/>
              </a:ext>
            </a:extLst>
          </p:cNvPr>
          <p:cNvSpPr/>
          <p:nvPr/>
        </p:nvSpPr>
        <p:spPr>
          <a:xfrm>
            <a:off x="11905649" y="2586440"/>
            <a:ext cx="172049" cy="215441"/>
          </a:xfrm>
          <a:prstGeom prst="rect">
            <a:avLst/>
          </a:prstGeom>
          <a:solidFill>
            <a:srgbClr val="FF7E79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1114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7996599-A5A7-1044-A6D6-12A15795BC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6940" t="33480" r="27957" b="33481"/>
          <a:stretch/>
        </p:blipFill>
        <p:spPr>
          <a:xfrm>
            <a:off x="0" y="2226466"/>
            <a:ext cx="12205063" cy="35400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919482-99F4-8C48-BC06-E0A508756613}"/>
              </a:ext>
            </a:extLst>
          </p:cNvPr>
          <p:cNvSpPr txBox="1"/>
          <p:nvPr/>
        </p:nvSpPr>
        <p:spPr>
          <a:xfrm>
            <a:off x="315269" y="222015"/>
            <a:ext cx="11409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Mallory Cmpct Book" panose="02010506030501020304" pitchFamily="2" charset="77"/>
              </a:rPr>
              <a:t>Appendix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88CC16-6E47-F843-A63B-4300D63810CF}"/>
              </a:ext>
            </a:extLst>
          </p:cNvPr>
          <p:cNvSpPr txBox="1"/>
          <p:nvPr/>
        </p:nvSpPr>
        <p:spPr>
          <a:xfrm>
            <a:off x="613615" y="2480508"/>
            <a:ext cx="3404347" cy="3324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3200" dirty="0">
                <a:solidFill>
                  <a:srgbClr val="CE0000"/>
                </a:solidFill>
                <a:latin typeface="Mallory Medium" panose="02010501030501020304" pitchFamily="2" charset="77"/>
              </a:rPr>
              <a:t>PURPOSE</a:t>
            </a:r>
          </a:p>
          <a:p>
            <a:pPr algn="r">
              <a:lnSpc>
                <a:spcPct val="150000"/>
              </a:lnSpc>
            </a:pPr>
            <a:r>
              <a:rPr lang="en-US" sz="3200" dirty="0">
                <a:solidFill>
                  <a:srgbClr val="239251"/>
                </a:solidFill>
                <a:latin typeface="Mallory Medium" panose="02010501030501020304" pitchFamily="2" charset="77"/>
              </a:rPr>
              <a:t>PRIORITIES</a:t>
            </a:r>
          </a:p>
          <a:p>
            <a:pPr algn="r">
              <a:lnSpc>
                <a:spcPct val="150000"/>
              </a:lnSpc>
            </a:pPr>
            <a:r>
              <a:rPr lang="en-US" sz="3200" dirty="0">
                <a:solidFill>
                  <a:srgbClr val="286DC0"/>
                </a:solidFill>
                <a:latin typeface="Mallory Medium" panose="02010501030501020304" pitchFamily="2" charset="77"/>
              </a:rPr>
              <a:t>POTENTIAL</a:t>
            </a:r>
          </a:p>
          <a:p>
            <a:pPr algn="r">
              <a:lnSpc>
                <a:spcPct val="150000"/>
              </a:lnSpc>
            </a:pPr>
            <a:r>
              <a:rPr lang="en-US" sz="3200" dirty="0">
                <a:solidFill>
                  <a:srgbClr val="5C4587"/>
                </a:solidFill>
                <a:latin typeface="Mallory Medium" panose="02010501030501020304" pitchFamily="2" charset="77"/>
              </a:rPr>
              <a:t>PROGRESS</a:t>
            </a:r>
          </a:p>
          <a:p>
            <a:endParaRPr lang="en-US" sz="180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38E383-E200-704A-8EFC-8C5D4A363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8481" y="5668800"/>
            <a:ext cx="1429582" cy="27690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4948E9-5C27-F347-B2F1-526F19EC224E}"/>
              </a:ext>
            </a:extLst>
          </p:cNvPr>
          <p:cNvCxnSpPr>
            <a:cxnSpLocks/>
          </p:cNvCxnSpPr>
          <p:nvPr/>
        </p:nvCxnSpPr>
        <p:spPr>
          <a:xfrm>
            <a:off x="0" y="2239498"/>
            <a:ext cx="12192000" cy="0"/>
          </a:xfrm>
          <a:prstGeom prst="line">
            <a:avLst/>
          </a:prstGeom>
          <a:ln w="38100">
            <a:solidFill>
              <a:srgbClr val="23925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45951A-3EE8-C04F-8F75-298502406AC2}"/>
              </a:ext>
            </a:extLst>
          </p:cNvPr>
          <p:cNvCxnSpPr>
            <a:cxnSpLocks/>
          </p:cNvCxnSpPr>
          <p:nvPr/>
        </p:nvCxnSpPr>
        <p:spPr>
          <a:xfrm>
            <a:off x="0" y="5754594"/>
            <a:ext cx="12192000" cy="0"/>
          </a:xfrm>
          <a:prstGeom prst="line">
            <a:avLst/>
          </a:prstGeom>
          <a:ln w="38100">
            <a:solidFill>
              <a:srgbClr val="286D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F241314-DDEC-5943-835E-7A60613454F2}"/>
              </a:ext>
            </a:extLst>
          </p:cNvPr>
          <p:cNvSpPr txBox="1"/>
          <p:nvPr/>
        </p:nvSpPr>
        <p:spPr>
          <a:xfrm>
            <a:off x="1603570" y="3068282"/>
            <a:ext cx="2414392" cy="29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75" i="1" dirty="0">
                <a:solidFill>
                  <a:srgbClr val="CE0000"/>
                </a:solidFill>
                <a:latin typeface="Mallory Book" panose="02010501030501020304" pitchFamily="2" charset="77"/>
              </a:rPr>
              <a:t>Questioned + Confirmed</a:t>
            </a:r>
            <a:endParaRPr lang="en-US" sz="975" dirty="0">
              <a:latin typeface="Mallory Book" panose="02010501030501020304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2FCBE4-E692-054F-90C6-6E0186755D6B}"/>
              </a:ext>
            </a:extLst>
          </p:cNvPr>
          <p:cNvSpPr/>
          <p:nvPr/>
        </p:nvSpPr>
        <p:spPr>
          <a:xfrm>
            <a:off x="2650751" y="3779245"/>
            <a:ext cx="1364477" cy="294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75" i="1" dirty="0">
                <a:solidFill>
                  <a:srgbClr val="239251"/>
                </a:solidFill>
                <a:latin typeface="Mallory Book" panose="02010501030501020304" pitchFamily="2" charset="77"/>
              </a:rPr>
              <a:t>Clarified + Personalized</a:t>
            </a:r>
            <a:endParaRPr lang="en-US" sz="975" dirty="0">
              <a:latin typeface="Mallory Book" panose="02010501030501020304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FE8638-66CD-9B4B-9258-67E727BA06A5}"/>
              </a:ext>
            </a:extLst>
          </p:cNvPr>
          <p:cNvSpPr/>
          <p:nvPr/>
        </p:nvSpPr>
        <p:spPr>
          <a:xfrm>
            <a:off x="2955321" y="4490208"/>
            <a:ext cx="1059907" cy="294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75" i="1" dirty="0">
                <a:solidFill>
                  <a:srgbClr val="286DC0"/>
                </a:solidFill>
                <a:latin typeface="Mallory Book" panose="02010501030501020304" pitchFamily="2" charset="77"/>
              </a:rPr>
              <a:t>Visualized + Vivid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0E039E-FF70-2D43-BAE0-268DD9DFDE37}"/>
              </a:ext>
            </a:extLst>
          </p:cNvPr>
          <p:cNvSpPr/>
          <p:nvPr/>
        </p:nvSpPr>
        <p:spPr>
          <a:xfrm>
            <a:off x="2379844" y="5219978"/>
            <a:ext cx="1635384" cy="293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75" i="1" dirty="0">
                <a:solidFill>
                  <a:srgbClr val="5C4587"/>
                </a:solidFill>
                <a:latin typeface="Mallory Book" panose="02010501030501020304" pitchFamily="2" charset="77"/>
              </a:rPr>
              <a:t>Connected + Illuminated</a:t>
            </a:r>
            <a:endParaRPr lang="en-US" sz="975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ABCE48B-ABCF-C949-9D8B-6403E645D370}"/>
              </a:ext>
            </a:extLst>
          </p:cNvPr>
          <p:cNvSpPr txBox="1">
            <a:spLocks/>
          </p:cNvSpPr>
          <p:nvPr/>
        </p:nvSpPr>
        <p:spPr>
          <a:xfrm>
            <a:off x="9699171" y="5977037"/>
            <a:ext cx="2393246" cy="48548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200" b="0" i="0" kern="1200">
                <a:solidFill>
                  <a:schemeClr val="bg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 questions + comments: peter@time4good.net</a:t>
            </a:r>
          </a:p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All Slides are Intellectual Property of Time4Good LLC. </a:t>
            </a:r>
          </a:p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Please do not redistribute without collaboration/consent 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B28A9-E987-F040-84C9-B0407E9C16A4}"/>
              </a:ext>
            </a:extLst>
          </p:cNvPr>
          <p:cNvSpPr/>
          <p:nvPr/>
        </p:nvSpPr>
        <p:spPr>
          <a:xfrm>
            <a:off x="342297" y="1050772"/>
            <a:ext cx="117501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Extra resources: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‘Rocks’ visual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Progress Update to a third party – formatted to externalize PPPP thinking without the course and ‘Rock’ analogy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Purpose-Driven Day – configure to help you on a daily basis (move cross hairs to accommodate the amount of daily notes/tasks you write down per ‘Rock’ )</a:t>
            </a:r>
          </a:p>
        </p:txBody>
      </p:sp>
    </p:spTree>
    <p:extLst>
      <p:ext uri="{BB962C8B-B14F-4D97-AF65-F5344CB8AC3E}">
        <p14:creationId xmlns:p14="http://schemas.microsoft.com/office/powerpoint/2010/main" val="1452003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sitting, food, piece&#10;&#10;Description automatically generated">
            <a:extLst>
              <a:ext uri="{FF2B5EF4-FFF2-40B4-BE49-F238E27FC236}">
                <a16:creationId xmlns:a16="http://schemas.microsoft.com/office/drawing/2014/main" id="{C88EF9C1-74E6-814F-BCA9-0D7B2F96E61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86407" y="786878"/>
            <a:ext cx="2332683" cy="3050430"/>
          </a:xfrm>
          <a:prstGeom prst="rect">
            <a:avLst/>
          </a:prstGeom>
        </p:spPr>
      </p:pic>
      <p:pic>
        <p:nvPicPr>
          <p:cNvPr id="16" name="Picture 15" descr="A picture containing table, sitting, glass, food&#10;&#10;Description automatically generated">
            <a:extLst>
              <a:ext uri="{FF2B5EF4-FFF2-40B4-BE49-F238E27FC236}">
                <a16:creationId xmlns:a16="http://schemas.microsoft.com/office/drawing/2014/main" id="{1758D5E0-9064-3A46-80E2-20CA8843A61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2719" y="3471919"/>
            <a:ext cx="2515977" cy="3055115"/>
          </a:xfrm>
          <a:prstGeom prst="rect">
            <a:avLst/>
          </a:prstGeom>
        </p:spPr>
      </p:pic>
      <p:pic>
        <p:nvPicPr>
          <p:cNvPr id="10" name="Picture 9" descr="A picture containing food, indoor, table, fruit&#10;&#10;Description automatically generated">
            <a:extLst>
              <a:ext uri="{FF2B5EF4-FFF2-40B4-BE49-F238E27FC236}">
                <a16:creationId xmlns:a16="http://schemas.microsoft.com/office/drawing/2014/main" id="{63F8AA43-D332-FD44-BA04-E9854E34A19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9668" y="767896"/>
            <a:ext cx="2332681" cy="3050428"/>
          </a:xfrm>
          <a:prstGeom prst="rect">
            <a:avLst/>
          </a:prstGeom>
        </p:spPr>
      </p:pic>
      <p:pic>
        <p:nvPicPr>
          <p:cNvPr id="4" name="Picture 3" descr="A picture containing indoor, glass, table, sitting&#10;&#10;Description automatically generated">
            <a:extLst>
              <a:ext uri="{FF2B5EF4-FFF2-40B4-BE49-F238E27FC236}">
                <a16:creationId xmlns:a16="http://schemas.microsoft.com/office/drawing/2014/main" id="{C15F2C24-E18A-014F-BF28-E4104B4EFB2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9116" y="778715"/>
            <a:ext cx="2326418" cy="30422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FC4CCA-5927-C745-AA8C-141B877137C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584" b="10752"/>
          <a:stretch/>
        </p:blipFill>
        <p:spPr>
          <a:xfrm>
            <a:off x="4919295" y="3657599"/>
            <a:ext cx="2332681" cy="25527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56CCA8-08C4-FC49-A5BC-436D460B1158}"/>
              </a:ext>
            </a:extLst>
          </p:cNvPr>
          <p:cNvSpPr/>
          <p:nvPr/>
        </p:nvSpPr>
        <p:spPr>
          <a:xfrm>
            <a:off x="351060" y="175408"/>
            <a:ext cx="397789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spc="300" dirty="0">
                <a:solidFill>
                  <a:srgbClr val="269C58"/>
                </a:solidFill>
                <a:latin typeface="Mallory Medium" panose="02010501030501020304" pitchFamily="2" charset="77"/>
              </a:rPr>
              <a:t>PRIORITIES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595615-8D36-5042-8B4B-7C39045C37CB}"/>
              </a:ext>
            </a:extLst>
          </p:cNvPr>
          <p:cNvSpPr txBox="1"/>
          <p:nvPr/>
        </p:nvSpPr>
        <p:spPr>
          <a:xfrm>
            <a:off x="2976436" y="237085"/>
            <a:ext cx="2695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269C58"/>
                </a:solidFill>
                <a:latin typeface="Mallory Bold" panose="02010501030501020304" pitchFamily="2" charset="77"/>
              </a:rPr>
              <a:t>A Powerful</a:t>
            </a:r>
          </a:p>
          <a:p>
            <a:r>
              <a:rPr lang="en-US" sz="1100" dirty="0">
                <a:solidFill>
                  <a:srgbClr val="269C58"/>
                </a:solidFill>
                <a:latin typeface="Mallory Bold" panose="02010501030501020304" pitchFamily="2" charset="77"/>
              </a:rPr>
              <a:t>Mental Model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5FF78C-D9DA-F242-B7AD-9F4FF7FB0484}"/>
              </a:ext>
            </a:extLst>
          </p:cNvPr>
          <p:cNvCxnSpPr>
            <a:cxnSpLocks/>
          </p:cNvCxnSpPr>
          <p:nvPr/>
        </p:nvCxnSpPr>
        <p:spPr>
          <a:xfrm>
            <a:off x="462025" y="876300"/>
            <a:ext cx="112727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FD5F53B-4028-914A-8160-0B58F2CE201D}"/>
              </a:ext>
            </a:extLst>
          </p:cNvPr>
          <p:cNvCxnSpPr>
            <a:cxnSpLocks/>
          </p:cNvCxnSpPr>
          <p:nvPr/>
        </p:nvCxnSpPr>
        <p:spPr>
          <a:xfrm>
            <a:off x="462026" y="6297386"/>
            <a:ext cx="112747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6B664C5-F396-184F-9FF0-D88234F34046}"/>
              </a:ext>
            </a:extLst>
          </p:cNvPr>
          <p:cNvCxnSpPr>
            <a:cxnSpLocks/>
          </p:cNvCxnSpPr>
          <p:nvPr/>
        </p:nvCxnSpPr>
        <p:spPr>
          <a:xfrm>
            <a:off x="462025" y="3571999"/>
            <a:ext cx="112727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B6B10525-925A-134E-B0D1-05E78AF6FB3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rcRect t="5623" b="10812"/>
          <a:stretch/>
        </p:blipFill>
        <p:spPr>
          <a:xfrm>
            <a:off x="668513" y="3657599"/>
            <a:ext cx="2515977" cy="25527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9FD19AB-33FA-514D-9E1E-3F13A02BFE1C}"/>
              </a:ext>
            </a:extLst>
          </p:cNvPr>
          <p:cNvCxnSpPr>
            <a:cxnSpLocks noChangeAspect="1"/>
          </p:cNvCxnSpPr>
          <p:nvPr/>
        </p:nvCxnSpPr>
        <p:spPr>
          <a:xfrm>
            <a:off x="3910724" y="2089782"/>
            <a:ext cx="189499" cy="155449"/>
          </a:xfrm>
          <a:prstGeom prst="line">
            <a:avLst/>
          </a:prstGeom>
          <a:ln w="19050">
            <a:solidFill>
              <a:srgbClr val="269C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EFCBA63-0552-3A49-9D64-0F3E80C95C2D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3910724" y="2241624"/>
            <a:ext cx="189499" cy="155449"/>
          </a:xfrm>
          <a:prstGeom prst="line">
            <a:avLst/>
          </a:prstGeom>
          <a:ln w="19050">
            <a:solidFill>
              <a:srgbClr val="269C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E080004-1CC7-464C-AFCF-51127E1E8BA1}"/>
              </a:ext>
            </a:extLst>
          </p:cNvPr>
          <p:cNvCxnSpPr>
            <a:cxnSpLocks noChangeAspect="1"/>
          </p:cNvCxnSpPr>
          <p:nvPr/>
        </p:nvCxnSpPr>
        <p:spPr>
          <a:xfrm>
            <a:off x="8071046" y="2092047"/>
            <a:ext cx="189499" cy="155449"/>
          </a:xfrm>
          <a:prstGeom prst="line">
            <a:avLst/>
          </a:prstGeom>
          <a:ln w="19050">
            <a:solidFill>
              <a:srgbClr val="269C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A750847-B4F7-B94B-8AB8-E2CAADDC83DD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8071046" y="2243889"/>
            <a:ext cx="189499" cy="155449"/>
          </a:xfrm>
          <a:prstGeom prst="line">
            <a:avLst/>
          </a:prstGeom>
          <a:ln w="19050">
            <a:solidFill>
              <a:srgbClr val="269C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CC44A8D-1DF9-044C-830D-E7176ECF0AAD}"/>
              </a:ext>
            </a:extLst>
          </p:cNvPr>
          <p:cNvCxnSpPr>
            <a:cxnSpLocks noChangeAspect="1"/>
          </p:cNvCxnSpPr>
          <p:nvPr/>
        </p:nvCxnSpPr>
        <p:spPr>
          <a:xfrm>
            <a:off x="3910724" y="4763903"/>
            <a:ext cx="189499" cy="155449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C143AB0-FAA9-C347-B477-4A517E92BA08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3910724" y="4915745"/>
            <a:ext cx="189499" cy="155449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7C1A0C1-9F19-4A41-B557-0287560A0683}"/>
              </a:ext>
            </a:extLst>
          </p:cNvPr>
          <p:cNvCxnSpPr>
            <a:cxnSpLocks noChangeAspect="1"/>
          </p:cNvCxnSpPr>
          <p:nvPr/>
        </p:nvCxnSpPr>
        <p:spPr>
          <a:xfrm>
            <a:off x="8071046" y="4764908"/>
            <a:ext cx="189499" cy="155449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3E4EADD-F4D0-DC4C-AF5B-979AA383B003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8071046" y="4916749"/>
            <a:ext cx="189499" cy="155449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123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56CCA8-08C4-FC49-A5BC-436D460B1158}"/>
              </a:ext>
            </a:extLst>
          </p:cNvPr>
          <p:cNvSpPr/>
          <p:nvPr/>
        </p:nvSpPr>
        <p:spPr>
          <a:xfrm>
            <a:off x="351060" y="175408"/>
            <a:ext cx="439239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spc="300" dirty="0">
                <a:solidFill>
                  <a:srgbClr val="5C4587"/>
                </a:solidFill>
                <a:latin typeface="Mallory Cmpct Book" panose="02010506030501020304" pitchFamily="2" charset="77"/>
              </a:rPr>
              <a:t>PROGRESS UPDATE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595615-8D36-5042-8B4B-7C39045C37CB}"/>
              </a:ext>
            </a:extLst>
          </p:cNvPr>
          <p:cNvSpPr txBox="1"/>
          <p:nvPr/>
        </p:nvSpPr>
        <p:spPr>
          <a:xfrm>
            <a:off x="4328950" y="230661"/>
            <a:ext cx="2695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5C4587"/>
                </a:solidFill>
                <a:latin typeface="Mallory Bold" panose="02010501030501020304" pitchFamily="2" charset="77"/>
              </a:rPr>
              <a:t>Connected &amp; Illuminated</a:t>
            </a:r>
          </a:p>
          <a:p>
            <a:r>
              <a:rPr lang="en-US" sz="1100" dirty="0">
                <a:solidFill>
                  <a:srgbClr val="5C4587"/>
                </a:solidFill>
                <a:latin typeface="Mallory Bold" panose="02010501030501020304" pitchFamily="2" charset="77"/>
              </a:rPr>
              <a:t>Life/Work/Project on one page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2E6F6D-DA29-7643-B44D-EE28563ECA47}"/>
              </a:ext>
            </a:extLst>
          </p:cNvPr>
          <p:cNvSpPr/>
          <p:nvPr/>
        </p:nvSpPr>
        <p:spPr>
          <a:xfrm>
            <a:off x="8052962" y="292216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Mallory Book" panose="02010501030501020304" pitchFamily="2" charset="77"/>
              </a:rPr>
              <a:t>NAME</a:t>
            </a:r>
          </a:p>
          <a:p>
            <a:r>
              <a:rPr lang="en-US" sz="900" dirty="0">
                <a:latin typeface="Mallory Book" panose="02010501030501020304" pitchFamily="2" charset="77"/>
              </a:rPr>
              <a:t>DATE</a:t>
            </a:r>
          </a:p>
        </p:txBody>
      </p:sp>
      <p:graphicFrame>
        <p:nvGraphicFramePr>
          <p:cNvPr id="45" name="Table 3">
            <a:extLst>
              <a:ext uri="{FF2B5EF4-FFF2-40B4-BE49-F238E27FC236}">
                <a16:creationId xmlns:a16="http://schemas.microsoft.com/office/drawing/2014/main" id="{9C9C96A6-1076-0A4C-B502-B6FC944F1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566593"/>
              </p:ext>
            </p:extLst>
          </p:nvPr>
        </p:nvGraphicFramePr>
        <p:xfrm>
          <a:off x="351060" y="900616"/>
          <a:ext cx="11078939" cy="55306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75767">
                  <a:extLst>
                    <a:ext uri="{9D8B030D-6E8A-4147-A177-3AD203B41FA5}">
                      <a16:colId xmlns:a16="http://schemas.microsoft.com/office/drawing/2014/main" val="2578140244"/>
                    </a:ext>
                  </a:extLst>
                </a:gridCol>
                <a:gridCol w="4234437">
                  <a:extLst>
                    <a:ext uri="{9D8B030D-6E8A-4147-A177-3AD203B41FA5}">
                      <a16:colId xmlns:a16="http://schemas.microsoft.com/office/drawing/2014/main" val="2526805375"/>
                    </a:ext>
                  </a:extLst>
                </a:gridCol>
                <a:gridCol w="4568735">
                  <a:extLst>
                    <a:ext uri="{9D8B030D-6E8A-4147-A177-3AD203B41FA5}">
                      <a16:colId xmlns:a16="http://schemas.microsoft.com/office/drawing/2014/main" val="2038981087"/>
                    </a:ext>
                  </a:extLst>
                </a:gridCol>
              </a:tblGrid>
              <a:tr h="488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Mallory Book" panose="02010501030501020304" pitchFamily="2" charset="77"/>
                          <a:ea typeface="+mn-ea"/>
                          <a:cs typeface="+mn-cs"/>
                        </a:rPr>
                        <a:t>Key Priority Area 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Mallory Book" panose="02010501030501020304" pitchFamily="2" charset="77"/>
                          <a:ea typeface="+mn-ea"/>
                          <a:cs typeface="+mn-cs"/>
                        </a:rPr>
                        <a:t>Progress Since [eg Date of Last Meeting]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allory Book" panose="02010501030501020304" pitchFamily="2" charset="77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uLnTx/>
                          <a:uFillTx/>
                          <a:latin typeface="Mallory Book" panose="02010501030501020304" pitchFamily="2" charset="77"/>
                          <a:ea typeface="+mn-ea"/>
                          <a:cs typeface="+mn-cs"/>
                        </a:rPr>
                        <a:t>Priorities To  [Date] 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E0E0"/>
                        </a:solidFill>
                        <a:effectLst/>
                        <a:uLnTx/>
                        <a:uFillTx/>
                        <a:latin typeface="Mallory Book" panose="02010501030501020304" pitchFamily="2" charset="77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802355"/>
                  </a:ext>
                </a:extLst>
              </a:tr>
              <a:tr h="126049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rgbClr val="323232"/>
                          </a:solidFill>
                          <a:latin typeface="Mallory Book" panose="02010501030501020304" pitchFamily="2" charset="77"/>
                          <a:ea typeface="+mn-ea"/>
                          <a:cs typeface="+mn-cs"/>
                        </a:rPr>
                        <a:t>[Rock]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rgbClr val="323232"/>
                          </a:solidFill>
                          <a:latin typeface="Mallory Book" panose="02010501030501020304" pitchFamily="2" charset="77"/>
                          <a:ea typeface="+mn-ea"/>
                          <a:cs typeface="+mn-cs"/>
                        </a:rPr>
                        <a:t>[text]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rgbClr val="323232"/>
                          </a:solidFill>
                          <a:latin typeface="Mallory Book" panose="02010501030501020304" pitchFamily="2" charset="77"/>
                          <a:ea typeface="+mn-ea"/>
                          <a:cs typeface="+mn-cs"/>
                        </a:rPr>
                        <a:t>[text]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435167"/>
                  </a:ext>
                </a:extLst>
              </a:tr>
              <a:tr h="126049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rgbClr val="323232"/>
                        </a:solidFill>
                        <a:latin typeface="Mallory Book" panose="02010501030501020304" pitchFamily="2" charset="77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rgbClr val="323232"/>
                        </a:solidFill>
                        <a:latin typeface="Mallory Book" panose="02010501030501020304" pitchFamily="2" charset="77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>
                        <a:solidFill>
                          <a:srgbClr val="323232"/>
                        </a:solidFill>
                        <a:latin typeface="Mallory Book" panose="02010501030501020304" pitchFamily="2" charset="77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526102"/>
                  </a:ext>
                </a:extLst>
              </a:tr>
              <a:tr h="126049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rgbClr val="323232"/>
                        </a:solidFill>
                        <a:latin typeface="Mallory Book" panose="02010501030501020304" pitchFamily="2" charset="77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rgbClr val="323232"/>
                        </a:solidFill>
                        <a:latin typeface="Mallory Book" panose="02010501030501020304" pitchFamily="2" charset="77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>
                        <a:solidFill>
                          <a:srgbClr val="323232"/>
                        </a:solidFill>
                        <a:latin typeface="Mallory Book" panose="02010501030501020304" pitchFamily="2" charset="77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272467"/>
                  </a:ext>
                </a:extLst>
              </a:tr>
              <a:tr h="126049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rgbClr val="323232"/>
                        </a:solidFill>
                        <a:latin typeface="Mallory Book" panose="02010501030501020304" pitchFamily="2" charset="77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rgbClr val="323232"/>
                        </a:solidFill>
                        <a:latin typeface="Mallory Book" panose="02010501030501020304" pitchFamily="2" charset="77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rgbClr val="323232"/>
                        </a:solidFill>
                        <a:latin typeface="Mallory Book" panose="02010501030501020304" pitchFamily="2" charset="77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327616"/>
                  </a:ext>
                </a:extLst>
              </a:tr>
            </a:tbl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:a16="http://schemas.microsoft.com/office/drawing/2014/main" id="{FD2C70BA-6700-BA4D-8C9E-7DDCAAE2BF6F}"/>
              </a:ext>
            </a:extLst>
          </p:cNvPr>
          <p:cNvSpPr/>
          <p:nvPr/>
        </p:nvSpPr>
        <p:spPr>
          <a:xfrm>
            <a:off x="4003829" y="6565784"/>
            <a:ext cx="69251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5C4587"/>
                </a:solidFill>
                <a:latin typeface="Mallory Bold" panose="02010501030501020304" pitchFamily="2" charset="77"/>
              </a:rPr>
              <a:t>A modified version of this  page could serve as progress review with mentor/coach/peer-coach/client</a:t>
            </a:r>
          </a:p>
        </p:txBody>
      </p:sp>
    </p:spTree>
    <p:extLst>
      <p:ext uri="{BB962C8B-B14F-4D97-AF65-F5344CB8AC3E}">
        <p14:creationId xmlns:p14="http://schemas.microsoft.com/office/powerpoint/2010/main" val="1488791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70D8C0-7B8A-354B-8305-B7C7C336A8D6}"/>
              </a:ext>
            </a:extLst>
          </p:cNvPr>
          <p:cNvSpPr txBox="1"/>
          <p:nvPr/>
        </p:nvSpPr>
        <p:spPr>
          <a:xfrm>
            <a:off x="700398" y="179103"/>
            <a:ext cx="1375290" cy="23083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>
                    <a:lumMod val="9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day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47BDF17-427E-9A44-BCCD-69509E841A21}"/>
              </a:ext>
            </a:extLst>
          </p:cNvPr>
          <p:cNvSpPr/>
          <p:nvPr/>
        </p:nvSpPr>
        <p:spPr>
          <a:xfrm>
            <a:off x="226871" y="154439"/>
            <a:ext cx="609600" cy="277198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bg1">
                    <a:lumMod val="9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dd/mm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F60E9F-25E6-5E49-BB9B-2CD8E55032B1}"/>
              </a:ext>
            </a:extLst>
          </p:cNvPr>
          <p:cNvSpPr txBox="1"/>
          <p:nvPr/>
        </p:nvSpPr>
        <p:spPr>
          <a:xfrm>
            <a:off x="4956696" y="295838"/>
            <a:ext cx="960559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Vision: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554AAA-91A0-A140-953B-5DEEA8A9B862}"/>
              </a:ext>
            </a:extLst>
          </p:cNvPr>
          <p:cNvSpPr txBox="1"/>
          <p:nvPr/>
        </p:nvSpPr>
        <p:spPr>
          <a:xfrm>
            <a:off x="4956696" y="421027"/>
            <a:ext cx="960559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Mission: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D11893-6DB0-8D41-87E7-25138F00C6E6}"/>
              </a:ext>
            </a:extLst>
          </p:cNvPr>
          <p:cNvSpPr txBox="1"/>
          <p:nvPr/>
        </p:nvSpPr>
        <p:spPr>
          <a:xfrm>
            <a:off x="2002651" y="972406"/>
            <a:ext cx="960559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By end of day…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9A6866-8BF5-0E4B-8AC6-61F41D5F0BA3}"/>
              </a:ext>
            </a:extLst>
          </p:cNvPr>
          <p:cNvSpPr txBox="1"/>
          <p:nvPr/>
        </p:nvSpPr>
        <p:spPr>
          <a:xfrm>
            <a:off x="9546336" y="1012571"/>
            <a:ext cx="2176129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Time inventory + wins; Gratitude and Sparks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BDD646-885B-F047-8243-4020C398283D}"/>
              </a:ext>
            </a:extLst>
          </p:cNvPr>
          <p:cNvSpPr txBox="1"/>
          <p:nvPr/>
        </p:nvSpPr>
        <p:spPr>
          <a:xfrm>
            <a:off x="108916" y="969381"/>
            <a:ext cx="960559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‘Rocks’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3DC648D-D083-1C47-BE83-6A3B20AD78FC}"/>
              </a:ext>
            </a:extLst>
          </p:cNvPr>
          <p:cNvSpPr txBox="1"/>
          <p:nvPr/>
        </p:nvSpPr>
        <p:spPr>
          <a:xfrm>
            <a:off x="1838425" y="6267338"/>
            <a:ext cx="1984348" cy="55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lnSpc>
                <a:spcPct val="200000"/>
              </a:lnSpc>
              <a:buSzPct val="150000"/>
              <a:buFont typeface="Wingdings" pitchFamily="2" charset="2"/>
              <a:buChar char="q"/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3-5 max key wins for the day (double squares?) </a:t>
            </a:r>
          </a:p>
          <a:p>
            <a:pPr marL="128588" indent="-128588">
              <a:lnSpc>
                <a:spcPct val="200000"/>
              </a:lnSpc>
              <a:buSzPct val="150000"/>
              <a:buFont typeface="Wingdings" pitchFamily="2" charset="2"/>
              <a:buChar char="q"/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 other tasks to win the day (single square?). </a:t>
            </a:r>
          </a:p>
          <a:p>
            <a:pPr marL="128588" indent="-128588">
              <a:lnSpc>
                <a:spcPct val="200000"/>
              </a:lnSpc>
              <a:buSzPct val="150000"/>
              <a:buFont typeface="Wingdings" pitchFamily="2" charset="2"/>
              <a:buChar char="q"/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Include carry-overs from previous days (e.g. as ovals?)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87C5203-E70A-4845-AF04-819C9D7C8D6C}"/>
              </a:ext>
            </a:extLst>
          </p:cNvPr>
          <p:cNvSpPr/>
          <p:nvPr/>
        </p:nvSpPr>
        <p:spPr>
          <a:xfrm>
            <a:off x="1901539" y="6322653"/>
            <a:ext cx="115376" cy="12879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E814A21-AFBF-DA41-AE29-238DF2EEB03F}"/>
              </a:ext>
            </a:extLst>
          </p:cNvPr>
          <p:cNvSpPr/>
          <p:nvPr/>
        </p:nvSpPr>
        <p:spPr>
          <a:xfrm>
            <a:off x="1895923" y="6625035"/>
            <a:ext cx="142544" cy="15787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FEA2778-ED3E-4D42-90B1-4747AF1293D7}"/>
              </a:ext>
            </a:extLst>
          </p:cNvPr>
          <p:cNvSpPr txBox="1"/>
          <p:nvPr/>
        </p:nvSpPr>
        <p:spPr>
          <a:xfrm>
            <a:off x="4954394" y="535347"/>
            <a:ext cx="318159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Today: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51C4EB5-70D3-0C4E-9AD9-779EA9148248}"/>
              </a:ext>
            </a:extLst>
          </p:cNvPr>
          <p:cNvSpPr txBox="1"/>
          <p:nvPr/>
        </p:nvSpPr>
        <p:spPr>
          <a:xfrm>
            <a:off x="9512839" y="5903991"/>
            <a:ext cx="2529027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90488">
              <a:buFont typeface="Arial" panose="020B0604020202020204" pitchFamily="34" charset="0"/>
              <a:buChar char="•"/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Record time as used &amp; rating of how time spent (</a:t>
            </a:r>
            <a:r>
              <a:rPr lang="en-US" sz="525" dirty="0" err="1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eg</a:t>
            </a: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Rate 1-4; 4 great move of rock; 1 is ‘sand’)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Wins? (</a:t>
            </a:r>
            <a:r>
              <a:rPr lang="en-US" sz="525" dirty="0" err="1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eg</a:t>
            </a: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with Asterisk to refer back to?)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AEB0DB3-0D91-FB4F-B1DE-70D354756599}"/>
              </a:ext>
            </a:extLst>
          </p:cNvPr>
          <p:cNvSpPr txBox="1"/>
          <p:nvPr/>
        </p:nvSpPr>
        <p:spPr>
          <a:xfrm>
            <a:off x="3881754" y="6322653"/>
            <a:ext cx="2548759" cy="440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Tasks that you need to remember but are a distraction for today</a:t>
            </a:r>
          </a:p>
          <a:p>
            <a:pPr>
              <a:lnSpc>
                <a:spcPct val="150000"/>
              </a:lnSpc>
            </a:pPr>
            <a:r>
              <a:rPr lang="en-US" sz="525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Black</a:t>
            </a: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or </a:t>
            </a:r>
            <a:r>
              <a:rPr lang="en-US" sz="525" dirty="0">
                <a:solidFill>
                  <a:schemeClr val="tx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Blue</a:t>
            </a: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ink @ start of day, the other as day progresses</a:t>
            </a:r>
          </a:p>
          <a:p>
            <a:pPr>
              <a:lnSpc>
                <a:spcPct val="150000"/>
              </a:lnSpc>
            </a:pPr>
            <a:r>
              <a:rPr lang="en-US" sz="525" dirty="0">
                <a:solidFill>
                  <a:schemeClr val="accent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</a:t>
            </a: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– New to be aware; </a:t>
            </a:r>
            <a:r>
              <a:rPr lang="en-US" sz="525" dirty="0">
                <a:solidFill>
                  <a:schemeClr val="accent3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Green</a:t>
            </a: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– victories, ‘done’, insights, gratitude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D76E54-AFED-8442-9E0C-36EC66DD7B3E}"/>
              </a:ext>
            </a:extLst>
          </p:cNvPr>
          <p:cNvSpPr txBox="1"/>
          <p:nvPr/>
        </p:nvSpPr>
        <p:spPr>
          <a:xfrm>
            <a:off x="4400415" y="3184947"/>
            <a:ext cx="2891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[slide the lines to accommodate your ’Rocks’ according to how much space each needs on a daily sheet – need not be equal]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B0BE4D-2221-134B-9BB8-DB6BC147A226}"/>
              </a:ext>
            </a:extLst>
          </p:cNvPr>
          <p:cNvSpPr/>
          <p:nvPr/>
        </p:nvSpPr>
        <p:spPr>
          <a:xfrm>
            <a:off x="705129" y="378266"/>
            <a:ext cx="12747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Mallory Book" panose="02010502030501020304" pitchFamily="2" charset="77"/>
                <a:ea typeface="Helvetica Neue" charset="0"/>
                <a:cs typeface="Helvetica Neue" charset="0"/>
              </a:rPr>
              <a:t>A Purpose-Driven Day</a:t>
            </a:r>
            <a:endParaRPr lang="en-US" sz="1050" dirty="0">
              <a:latin typeface="Mallory Book" panose="02010502030501020304" pitchFamily="2" charset="77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D97931F-2967-AB4F-926B-EF2F3087ECD1}"/>
              </a:ext>
            </a:extLst>
          </p:cNvPr>
          <p:cNvSpPr/>
          <p:nvPr/>
        </p:nvSpPr>
        <p:spPr>
          <a:xfrm>
            <a:off x="4954394" y="8934"/>
            <a:ext cx="1476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300" dirty="0">
                <a:solidFill>
                  <a:srgbClr val="D10000"/>
                </a:solidFill>
                <a:latin typeface="Mallory Cmpct Book" panose="02010506030501020304" pitchFamily="2" charset="77"/>
              </a:rPr>
              <a:t>PURPOSE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F04286F-C17B-B040-8203-05E808923C8D}"/>
              </a:ext>
            </a:extLst>
          </p:cNvPr>
          <p:cNvSpPr/>
          <p:nvPr/>
        </p:nvSpPr>
        <p:spPr>
          <a:xfrm>
            <a:off x="127639" y="723761"/>
            <a:ext cx="2032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300" dirty="0">
                <a:solidFill>
                  <a:srgbClr val="269C58"/>
                </a:solidFill>
                <a:latin typeface="Mallory Cmpct Book" panose="02010506030501020304" pitchFamily="2" charset="77"/>
              </a:rPr>
              <a:t>PRIORITIES </a:t>
            </a:r>
            <a:r>
              <a:rPr lang="en-US" spc="300" dirty="0">
                <a:latin typeface="Mallory Cmpct Book" panose="02010506030501020304" pitchFamily="2" charset="77"/>
              </a:rPr>
              <a:t>+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226A44E-7B78-DC4C-9DC8-3CE8B0F5B823}"/>
              </a:ext>
            </a:extLst>
          </p:cNvPr>
          <p:cNvCxnSpPr>
            <a:cxnSpLocks/>
          </p:cNvCxnSpPr>
          <p:nvPr/>
        </p:nvCxnSpPr>
        <p:spPr>
          <a:xfrm>
            <a:off x="4347941" y="1055943"/>
            <a:ext cx="0" cy="51827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5D5ACB8-8440-2243-8C14-263BAE14D172}"/>
              </a:ext>
            </a:extLst>
          </p:cNvPr>
          <p:cNvCxnSpPr>
            <a:cxnSpLocks/>
          </p:cNvCxnSpPr>
          <p:nvPr/>
        </p:nvCxnSpPr>
        <p:spPr>
          <a:xfrm>
            <a:off x="9512839" y="1010222"/>
            <a:ext cx="0" cy="51827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16873F7C-7DE7-2041-A53D-9404D6FC1F13}"/>
              </a:ext>
            </a:extLst>
          </p:cNvPr>
          <p:cNvSpPr/>
          <p:nvPr/>
        </p:nvSpPr>
        <p:spPr>
          <a:xfrm>
            <a:off x="1974981" y="733433"/>
            <a:ext cx="1866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300" dirty="0">
                <a:solidFill>
                  <a:srgbClr val="286DC0"/>
                </a:solidFill>
                <a:latin typeface="Mallory Cmpct Book" panose="02010506030501020304" pitchFamily="2" charset="77"/>
              </a:rPr>
              <a:t>POTENTIAL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9222CE6-826F-8647-9F2F-9E3D67AEF254}"/>
              </a:ext>
            </a:extLst>
          </p:cNvPr>
          <p:cNvSpPr/>
          <p:nvPr/>
        </p:nvSpPr>
        <p:spPr>
          <a:xfrm>
            <a:off x="9512839" y="711490"/>
            <a:ext cx="1866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300" dirty="0">
                <a:solidFill>
                  <a:srgbClr val="5C4587"/>
                </a:solidFill>
                <a:latin typeface="Mallory Cmpct Book" panose="02010506030501020304" pitchFamily="2" charset="77"/>
              </a:rPr>
              <a:t>PROGRESS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C8239B-8617-D641-9408-7371DF28FFB4}"/>
              </a:ext>
            </a:extLst>
          </p:cNvPr>
          <p:cNvCxnSpPr>
            <a:cxnSpLocks/>
          </p:cNvCxnSpPr>
          <p:nvPr/>
        </p:nvCxnSpPr>
        <p:spPr>
          <a:xfrm flipH="1">
            <a:off x="226871" y="3084478"/>
            <a:ext cx="8985712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E1418B5-BDC3-0144-8D18-3796C4EB7A42}"/>
              </a:ext>
            </a:extLst>
          </p:cNvPr>
          <p:cNvSpPr txBox="1"/>
          <p:nvPr/>
        </p:nvSpPr>
        <p:spPr>
          <a:xfrm>
            <a:off x="4400415" y="3562373"/>
            <a:ext cx="24636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FF981C-F7F0-5D48-9BAD-A8B2E5A8D292}"/>
              </a:ext>
            </a:extLst>
          </p:cNvPr>
          <p:cNvSpPr txBox="1"/>
          <p:nvPr/>
        </p:nvSpPr>
        <p:spPr>
          <a:xfrm>
            <a:off x="4357290" y="1349828"/>
            <a:ext cx="4146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2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ROCK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D9CB66-9E13-CF46-89AF-1211F2006B51}"/>
              </a:ext>
            </a:extLst>
          </p:cNvPr>
          <p:cNvSpPr txBox="1"/>
          <p:nvPr/>
        </p:nvSpPr>
        <p:spPr>
          <a:xfrm>
            <a:off x="208237" y="1273288"/>
            <a:ext cx="12376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3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ROCK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310D89-9E07-1A45-9D8E-523A696684FB}"/>
              </a:ext>
            </a:extLst>
          </p:cNvPr>
          <p:cNvSpPr txBox="1"/>
          <p:nvPr/>
        </p:nvSpPr>
        <p:spPr>
          <a:xfrm>
            <a:off x="226871" y="3542690"/>
            <a:ext cx="14235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ROCK </a:t>
            </a:r>
          </a:p>
        </p:txBody>
      </p:sp>
    </p:spTree>
    <p:extLst>
      <p:ext uri="{BB962C8B-B14F-4D97-AF65-F5344CB8AC3E}">
        <p14:creationId xmlns:p14="http://schemas.microsoft.com/office/powerpoint/2010/main" val="2024695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11323</TotalTime>
  <Words>789</Words>
  <Application>Microsoft Macintosh PowerPoint</Application>
  <PresentationFormat>Widescreen</PresentationFormat>
  <Paragraphs>196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Helvetica Neue</vt:lpstr>
      <vt:lpstr>Mallory Bold</vt:lpstr>
      <vt:lpstr>Mallory Book</vt:lpstr>
      <vt:lpstr>Mallory Cmpct Book</vt:lpstr>
      <vt:lpstr>Mallory Medium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Boyd, Peter</cp:lastModifiedBy>
  <cp:revision>127</cp:revision>
  <dcterms:created xsi:type="dcterms:W3CDTF">2020-08-12T14:22:59Z</dcterms:created>
  <dcterms:modified xsi:type="dcterms:W3CDTF">2021-11-06T01:18:44Z</dcterms:modified>
</cp:coreProperties>
</file>