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145705296" r:id="rId3"/>
    <p:sldId id="2145705300" r:id="rId4"/>
    <p:sldId id="5886" r:id="rId5"/>
    <p:sldId id="2145705301" r:id="rId6"/>
    <p:sldId id="2145705302" r:id="rId7"/>
    <p:sldId id="5887" r:id="rId8"/>
    <p:sldId id="588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0ABCAB-1067-4363-970D-F412E21F95C0}">
  <a:tblStyle styleId="{AE0ABCAB-1067-4363-970D-F412E21F95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966"/>
  </p:normalViewPr>
  <p:slideViewPr>
    <p:cSldViewPr snapToGrid="0">
      <p:cViewPr varScale="1">
        <p:scale>
          <a:sx n="82" d="100"/>
          <a:sy n="82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3. Able but unwilling / insecure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340FE2C-925B-8B44-A14D-8E7750FA48D8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4. Able and willing / confident</a:t>
          </a:r>
        </a:p>
      </dgm:t>
    </dgm:pt>
    <dgm:pt modelId="{C801BDC7-336F-9E4E-8154-589989CD4E49}" type="parTrans" cxnId="{94EA1159-6244-7E44-8C2E-9DBE488996D1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E339C3AA-6757-DC4C-BA64-3BF229EFFB23}" type="sibTrans" cxnId="{94EA1159-6244-7E44-8C2E-9DBE488996D1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1. Unable and unwilling / insecure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 custT="1"/>
      <dgm:spPr/>
      <dgm:t>
        <a:bodyPr/>
        <a:lstStyle/>
        <a:p>
          <a:r>
            <a: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2. Unable but willing / confident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 sz="2400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59541325-15D5-0C40-8D07-2BA4986C60BA}" type="presOf" srcId="{C340FE2C-925B-8B44-A14D-8E7750FA48D8}" destId="{0FCC2A40-D92B-8C41-9A63-A71CFEFFA471}" srcOrd="0" destOrd="0" presId="urn:microsoft.com/office/officeart/2005/8/layout/matrix2"/>
    <dgm:cxn modelId="{94EA1159-6244-7E44-8C2E-9DBE488996D1}" srcId="{265F8546-062F-564F-B48A-20F4D65C74D9}" destId="{C340FE2C-925B-8B44-A14D-8E7750FA48D8}" srcOrd="1" destOrd="0" parTransId="{C801BDC7-336F-9E4E-8154-589989CD4E49}" sibTransId="{E339C3AA-6757-DC4C-BA64-3BF229EFFB23}"/>
    <dgm:cxn modelId="{329C9868-00A0-0946-9442-27D4C534A856}" srcId="{265F8546-062F-564F-B48A-20F4D65C74D9}" destId="{CFD010F2-217F-AB4A-A8AD-E80AEDD56B35}" srcOrd="3" destOrd="0" parTransId="{4FD401D9-49D5-B847-B156-FF8666BC4D80}" sibTransId="{375B8E3A-7A23-6E45-8E83-627E9B02E3CA}"/>
    <dgm:cxn modelId="{C2ADBC98-195F-A644-A36E-804B491FE49D}" type="presOf" srcId="{0DAA36A4-2A57-E145-AA06-A6F1CD6468CF}" destId="{6F9D4949-FEBE-1A41-8104-C5865085E411}" srcOrd="0" destOrd="0" presId="urn:microsoft.com/office/officeart/2005/8/layout/matrix2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2" destOrd="0" parTransId="{A31985CD-4F4A-EE4B-9FB9-FCABB4F1591F}" sibTransId="{F6FA4F76-1D76-1342-95AD-EC357F497089}"/>
    <dgm:cxn modelId="{1B1F25EC-3967-2545-B791-F8D908816725}" type="presOf" srcId="{CFD010F2-217F-AB4A-A8AD-E80AEDD56B35}" destId="{4167852E-DEB4-B24D-AE31-71B407AF8ED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Encourage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340FE2C-925B-8B44-A14D-8E7750FA48D8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Empower</a:t>
          </a:r>
        </a:p>
      </dgm:t>
    </dgm:pt>
    <dgm:pt modelId="{C801BDC7-336F-9E4E-8154-589989CD4E49}" type="parTrans" cxnId="{94EA1159-6244-7E44-8C2E-9DBE488996D1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E339C3AA-6757-DC4C-BA64-3BF229EFFB23}" type="sibTrans" cxnId="{94EA1159-6244-7E44-8C2E-9DBE488996D1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Move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Train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59541325-15D5-0C40-8D07-2BA4986C60BA}" type="presOf" srcId="{C340FE2C-925B-8B44-A14D-8E7750FA48D8}" destId="{0FCC2A40-D92B-8C41-9A63-A71CFEFFA471}" srcOrd="0" destOrd="0" presId="urn:microsoft.com/office/officeart/2005/8/layout/matrix2"/>
    <dgm:cxn modelId="{94EA1159-6244-7E44-8C2E-9DBE488996D1}" srcId="{265F8546-062F-564F-B48A-20F4D65C74D9}" destId="{C340FE2C-925B-8B44-A14D-8E7750FA48D8}" srcOrd="1" destOrd="0" parTransId="{C801BDC7-336F-9E4E-8154-589989CD4E49}" sibTransId="{E339C3AA-6757-DC4C-BA64-3BF229EFFB23}"/>
    <dgm:cxn modelId="{329C9868-00A0-0946-9442-27D4C534A856}" srcId="{265F8546-062F-564F-B48A-20F4D65C74D9}" destId="{CFD010F2-217F-AB4A-A8AD-E80AEDD56B35}" srcOrd="3" destOrd="0" parTransId="{4FD401D9-49D5-B847-B156-FF8666BC4D80}" sibTransId="{375B8E3A-7A23-6E45-8E83-627E9B02E3CA}"/>
    <dgm:cxn modelId="{C2ADBC98-195F-A644-A36E-804B491FE49D}" type="presOf" srcId="{0DAA36A4-2A57-E145-AA06-A6F1CD6468CF}" destId="{6F9D4949-FEBE-1A41-8104-C5865085E411}" srcOrd="0" destOrd="0" presId="urn:microsoft.com/office/officeart/2005/8/layout/matrix2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2" destOrd="0" parTransId="{A31985CD-4F4A-EE4B-9FB9-FCABB4F1591F}" sibTransId="{F6FA4F76-1D76-1342-95AD-EC357F497089}"/>
    <dgm:cxn modelId="{1B1F25EC-3967-2545-B791-F8D908816725}" type="presOf" srcId="{CFD010F2-217F-AB4A-A8AD-E80AEDD56B35}" destId="{4167852E-DEB4-B24D-AE31-71B407AF8ED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Blocks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Champions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Less-consequential Nay-sayers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65B03D3-400C-D24A-9715-B39B0CE60D41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Fans</a:t>
          </a:r>
        </a:p>
      </dgm:t>
    </dgm:pt>
    <dgm:pt modelId="{EB313CFD-842B-3C40-B7E4-760F748ED44D}" type="par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1E137AD-6E50-9640-87AD-1396B210BD66}" type="sib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9E81BF38-5A53-2244-957A-A846D1A36A7B}" srcId="{265F8546-062F-564F-B48A-20F4D65C74D9}" destId="{965B03D3-400C-D24A-9715-B39B0CE60D41}" srcOrd="3" destOrd="0" parTransId="{EB313CFD-842B-3C40-B7E4-760F748ED44D}" sibTransId="{01E137AD-6E50-9640-87AD-1396B210BD66}"/>
    <dgm:cxn modelId="{5D0A854A-2EA6-8C4E-B6E1-A31974075199}" type="presOf" srcId="{965B03D3-400C-D24A-9715-B39B0CE60D41}" destId="{4167852E-DEB4-B24D-AE31-71B407AF8ED1}" srcOrd="0" destOrd="0" presId="urn:microsoft.com/office/officeart/2005/8/layout/matrix2"/>
    <dgm:cxn modelId="{329C9868-00A0-0946-9442-27D4C534A856}" srcId="{265F8546-062F-564F-B48A-20F4D65C74D9}" destId="{CFD010F2-217F-AB4A-A8AD-E80AEDD56B35}" srcOrd="2" destOrd="0" parTransId="{4FD401D9-49D5-B847-B156-FF8666BC4D80}" sibTransId="{375B8E3A-7A23-6E45-8E83-627E9B02E3CA}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1" destOrd="0" parTransId="{A31985CD-4F4A-EE4B-9FB9-FCABB4F1591F}" sibTransId="{F6FA4F76-1D76-1342-95AD-EC357F497089}"/>
    <dgm:cxn modelId="{1CE430E5-8839-4C4F-B6D3-9A6F1A980C93}" type="presOf" srcId="{CFD010F2-217F-AB4A-A8AD-E80AEDD56B35}" destId="{6F9D4949-FEBE-1A41-8104-C5865085E411}" srcOrd="0" destOrd="0" presId="urn:microsoft.com/office/officeart/2005/8/layout/matrix2"/>
    <dgm:cxn modelId="{524D41E5-829F-E44F-B1B2-EF45ADB7379A}" type="presOf" srcId="{0DAA36A4-2A57-E145-AA06-A6F1CD6468CF}" destId="{0FCC2A40-D92B-8C41-9A63-A71CFEFFA47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F8546-062F-564F-B48A-20F4D65C74D9}" type="doc">
      <dgm:prSet loTypeId="urn:microsoft.com/office/officeart/2005/8/layout/matrix2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DB218-E9DD-254B-A109-FA23D9F79B02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Strategy 2 Manage Each?</a:t>
          </a:r>
        </a:p>
      </dgm:t>
    </dgm:pt>
    <dgm:pt modelId="{82FB55F1-769E-B14B-8DAF-89CA2DB502F1}" type="par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0D55C1A-8AB2-4645-B8D6-99BB57D8AC78}" type="sibTrans" cxnId="{3AFCC2DC-B136-8946-8CF4-D591AD5CD78A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DAA36A4-2A57-E145-AA06-A6F1CD6468CF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Jobs 2 Do?</a:t>
          </a:r>
        </a:p>
      </dgm:t>
    </dgm:pt>
    <dgm:pt modelId="{A31985CD-4F4A-EE4B-9FB9-FCABB4F1591F}" type="par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F6FA4F76-1D76-1342-95AD-EC357F497089}" type="sibTrans" cxnId="{DEA9AADE-301C-4940-B02E-34D838600D22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CFD010F2-217F-AB4A-A8AD-E80AEDD56B35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Worry 2 Much?</a:t>
          </a:r>
        </a:p>
      </dgm:t>
    </dgm:pt>
    <dgm:pt modelId="{4FD401D9-49D5-B847-B156-FF8666BC4D80}" type="par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375B8E3A-7A23-6E45-8E83-627E9B02E3CA}" type="sibTrans" cxnId="{329C9868-00A0-0946-9442-27D4C534A856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965B03D3-400C-D24A-9715-B39B0CE60D41}">
      <dgm:prSet phldrT="[Text]"/>
      <dgm:spPr/>
      <dgm:t>
        <a:bodyPr/>
        <a:lstStyle/>
        <a:p>
          <a:r>
            <a: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 Way Communication?</a:t>
          </a:r>
        </a:p>
      </dgm:t>
    </dgm:pt>
    <dgm:pt modelId="{EB313CFD-842B-3C40-B7E4-760F748ED44D}" type="par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01E137AD-6E50-9640-87AD-1396B210BD66}" type="sibTrans" cxnId="{9E81BF38-5A53-2244-957A-A846D1A36A7B}">
      <dgm:prSet/>
      <dgm:spPr/>
      <dgm:t>
        <a:bodyPr/>
        <a:lstStyle/>
        <a:p>
          <a:endParaRPr lang="en-US"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dgm:t>
    </dgm:pt>
    <dgm:pt modelId="{1A2704EA-F52C-FD4F-9F91-1F66D4C61F8D}" type="pres">
      <dgm:prSet presAssocID="{265F8546-062F-564F-B48A-20F4D65C74D9}" presName="matrix" presStyleCnt="0">
        <dgm:presLayoutVars>
          <dgm:chMax val="1"/>
          <dgm:dir/>
          <dgm:resizeHandles val="exact"/>
        </dgm:presLayoutVars>
      </dgm:prSet>
      <dgm:spPr/>
    </dgm:pt>
    <dgm:pt modelId="{15E1AB0B-8BEC-E14B-BD0E-C30AA443F8C1}" type="pres">
      <dgm:prSet presAssocID="{265F8546-062F-564F-B48A-20F4D65C74D9}" presName="axisShape" presStyleLbl="bgShp" presStyleIdx="0" presStyleCnt="1"/>
      <dgm:spPr/>
    </dgm:pt>
    <dgm:pt modelId="{2F3305BF-99D2-E342-93B0-FDBC9A34BD67}" type="pres">
      <dgm:prSet presAssocID="{265F8546-062F-564F-B48A-20F4D65C74D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CC2A40-D92B-8C41-9A63-A71CFEFFA471}" type="pres">
      <dgm:prSet presAssocID="{265F8546-062F-564F-B48A-20F4D65C74D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9D4949-FEBE-1A41-8104-C5865085E411}" type="pres">
      <dgm:prSet presAssocID="{265F8546-062F-564F-B48A-20F4D65C74D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67852E-DEB4-B24D-AE31-71B407AF8ED1}" type="pres">
      <dgm:prSet presAssocID="{265F8546-062F-564F-B48A-20F4D65C74D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E68C23-F216-9447-9040-AB6E4C9E5CAC}" type="presOf" srcId="{8CDDB218-E9DD-254B-A109-FA23D9F79B02}" destId="{2F3305BF-99D2-E342-93B0-FDBC9A34BD67}" srcOrd="0" destOrd="0" presId="urn:microsoft.com/office/officeart/2005/8/layout/matrix2"/>
    <dgm:cxn modelId="{9E81BF38-5A53-2244-957A-A846D1A36A7B}" srcId="{265F8546-062F-564F-B48A-20F4D65C74D9}" destId="{965B03D3-400C-D24A-9715-B39B0CE60D41}" srcOrd="3" destOrd="0" parTransId="{EB313CFD-842B-3C40-B7E4-760F748ED44D}" sibTransId="{01E137AD-6E50-9640-87AD-1396B210BD66}"/>
    <dgm:cxn modelId="{5D0A854A-2EA6-8C4E-B6E1-A31974075199}" type="presOf" srcId="{965B03D3-400C-D24A-9715-B39B0CE60D41}" destId="{4167852E-DEB4-B24D-AE31-71B407AF8ED1}" srcOrd="0" destOrd="0" presId="urn:microsoft.com/office/officeart/2005/8/layout/matrix2"/>
    <dgm:cxn modelId="{329C9868-00A0-0946-9442-27D4C534A856}" srcId="{265F8546-062F-564F-B48A-20F4D65C74D9}" destId="{CFD010F2-217F-AB4A-A8AD-E80AEDD56B35}" srcOrd="2" destOrd="0" parTransId="{4FD401D9-49D5-B847-B156-FF8666BC4D80}" sibTransId="{375B8E3A-7A23-6E45-8E83-627E9B02E3CA}"/>
    <dgm:cxn modelId="{7FDA64D8-AAE1-084B-AFCA-36F1279F8C21}" type="presOf" srcId="{265F8546-062F-564F-B48A-20F4D65C74D9}" destId="{1A2704EA-F52C-FD4F-9F91-1F66D4C61F8D}" srcOrd="0" destOrd="0" presId="urn:microsoft.com/office/officeart/2005/8/layout/matrix2"/>
    <dgm:cxn modelId="{3AFCC2DC-B136-8946-8CF4-D591AD5CD78A}" srcId="{265F8546-062F-564F-B48A-20F4D65C74D9}" destId="{8CDDB218-E9DD-254B-A109-FA23D9F79B02}" srcOrd="0" destOrd="0" parTransId="{82FB55F1-769E-B14B-8DAF-89CA2DB502F1}" sibTransId="{00D55C1A-8AB2-4645-B8D6-99BB57D8AC78}"/>
    <dgm:cxn modelId="{DEA9AADE-301C-4940-B02E-34D838600D22}" srcId="{265F8546-062F-564F-B48A-20F4D65C74D9}" destId="{0DAA36A4-2A57-E145-AA06-A6F1CD6468CF}" srcOrd="1" destOrd="0" parTransId="{A31985CD-4F4A-EE4B-9FB9-FCABB4F1591F}" sibTransId="{F6FA4F76-1D76-1342-95AD-EC357F497089}"/>
    <dgm:cxn modelId="{1CE430E5-8839-4C4F-B6D3-9A6F1A980C93}" type="presOf" srcId="{CFD010F2-217F-AB4A-A8AD-E80AEDD56B35}" destId="{6F9D4949-FEBE-1A41-8104-C5865085E411}" srcOrd="0" destOrd="0" presId="urn:microsoft.com/office/officeart/2005/8/layout/matrix2"/>
    <dgm:cxn modelId="{524D41E5-829F-E44F-B1B2-EF45ADB7379A}" type="presOf" srcId="{0DAA36A4-2A57-E145-AA06-A6F1CD6468CF}" destId="{0FCC2A40-D92B-8C41-9A63-A71CFEFFA471}" srcOrd="0" destOrd="0" presId="urn:microsoft.com/office/officeart/2005/8/layout/matrix2"/>
    <dgm:cxn modelId="{8A1CF8BC-EAD1-4C4A-B324-4A77C82A6ADE}" type="presParOf" srcId="{1A2704EA-F52C-FD4F-9F91-1F66D4C61F8D}" destId="{15E1AB0B-8BEC-E14B-BD0E-C30AA443F8C1}" srcOrd="0" destOrd="0" presId="urn:microsoft.com/office/officeart/2005/8/layout/matrix2"/>
    <dgm:cxn modelId="{B879A431-AD63-6D45-B6C8-FD86757196C7}" type="presParOf" srcId="{1A2704EA-F52C-FD4F-9F91-1F66D4C61F8D}" destId="{2F3305BF-99D2-E342-93B0-FDBC9A34BD67}" srcOrd="1" destOrd="0" presId="urn:microsoft.com/office/officeart/2005/8/layout/matrix2"/>
    <dgm:cxn modelId="{E7451202-A6BE-E342-A89A-787F7C4F3506}" type="presParOf" srcId="{1A2704EA-F52C-FD4F-9F91-1F66D4C61F8D}" destId="{0FCC2A40-D92B-8C41-9A63-A71CFEFFA471}" srcOrd="2" destOrd="0" presId="urn:microsoft.com/office/officeart/2005/8/layout/matrix2"/>
    <dgm:cxn modelId="{23E35E32-731F-754A-90B1-53202BB521CA}" type="presParOf" srcId="{1A2704EA-F52C-FD4F-9F91-1F66D4C61F8D}" destId="{6F9D4949-FEBE-1A41-8104-C5865085E411}" srcOrd="3" destOrd="0" presId="urn:microsoft.com/office/officeart/2005/8/layout/matrix2"/>
    <dgm:cxn modelId="{B5FB0B72-F52E-EF4C-B632-108894C2AA75}" type="presParOf" srcId="{1A2704EA-F52C-FD4F-9F91-1F66D4C61F8D}" destId="{4167852E-DEB4-B24D-AE31-71B407AF8ED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828491" y="0"/>
          <a:ext cx="6467878" cy="646787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248903" y="420412"/>
          <a:ext cx="2587151" cy="25871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3. Able but unwilling / insecure</a:t>
          </a:r>
        </a:p>
      </dsp:txBody>
      <dsp:txXfrm>
        <a:off x="2375197" y="546706"/>
        <a:ext cx="2334563" cy="2334563"/>
      </dsp:txXfrm>
    </dsp:sp>
    <dsp:sp modelId="{0FCC2A40-D92B-8C41-9A63-A71CFEFFA471}">
      <dsp:nvSpPr>
        <dsp:cNvPr id="0" name=""/>
        <dsp:cNvSpPr/>
      </dsp:nvSpPr>
      <dsp:spPr>
        <a:xfrm>
          <a:off x="5288805" y="420412"/>
          <a:ext cx="2587151" cy="258715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4. Able and willing / confident</a:t>
          </a:r>
        </a:p>
      </dsp:txBody>
      <dsp:txXfrm>
        <a:off x="5415099" y="546706"/>
        <a:ext cx="2334563" cy="2334563"/>
      </dsp:txXfrm>
    </dsp:sp>
    <dsp:sp modelId="{6F9D4949-FEBE-1A41-8104-C5865085E411}">
      <dsp:nvSpPr>
        <dsp:cNvPr id="0" name=""/>
        <dsp:cNvSpPr/>
      </dsp:nvSpPr>
      <dsp:spPr>
        <a:xfrm>
          <a:off x="2248903" y="3460314"/>
          <a:ext cx="2587151" cy="258715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1. Unable and unwilling / insecure</a:t>
          </a:r>
        </a:p>
      </dsp:txBody>
      <dsp:txXfrm>
        <a:off x="2375197" y="3586608"/>
        <a:ext cx="2334563" cy="2334563"/>
      </dsp:txXfrm>
    </dsp:sp>
    <dsp:sp modelId="{4167852E-DEB4-B24D-AE31-71B407AF8ED1}">
      <dsp:nvSpPr>
        <dsp:cNvPr id="0" name=""/>
        <dsp:cNvSpPr/>
      </dsp:nvSpPr>
      <dsp:spPr>
        <a:xfrm>
          <a:off x="5288805" y="3460314"/>
          <a:ext cx="2587151" cy="258715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2. Unable but willing / confident</a:t>
          </a:r>
        </a:p>
      </dsp:txBody>
      <dsp:txXfrm>
        <a:off x="5415099" y="3586608"/>
        <a:ext cx="2334563" cy="233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828491" y="0"/>
          <a:ext cx="6467878" cy="646787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248903" y="420412"/>
          <a:ext cx="2587151" cy="25871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Encourage</a:t>
          </a:r>
        </a:p>
      </dsp:txBody>
      <dsp:txXfrm>
        <a:off x="2375197" y="546706"/>
        <a:ext cx="2334563" cy="2334563"/>
      </dsp:txXfrm>
    </dsp:sp>
    <dsp:sp modelId="{0FCC2A40-D92B-8C41-9A63-A71CFEFFA471}">
      <dsp:nvSpPr>
        <dsp:cNvPr id="0" name=""/>
        <dsp:cNvSpPr/>
      </dsp:nvSpPr>
      <dsp:spPr>
        <a:xfrm>
          <a:off x="5288805" y="420412"/>
          <a:ext cx="2587151" cy="258715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Empower</a:t>
          </a:r>
        </a:p>
      </dsp:txBody>
      <dsp:txXfrm>
        <a:off x="5415099" y="546706"/>
        <a:ext cx="2334563" cy="2334563"/>
      </dsp:txXfrm>
    </dsp:sp>
    <dsp:sp modelId="{6F9D4949-FEBE-1A41-8104-C5865085E411}">
      <dsp:nvSpPr>
        <dsp:cNvPr id="0" name=""/>
        <dsp:cNvSpPr/>
      </dsp:nvSpPr>
      <dsp:spPr>
        <a:xfrm>
          <a:off x="2248903" y="3460314"/>
          <a:ext cx="2587151" cy="258715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Move</a:t>
          </a:r>
        </a:p>
      </dsp:txBody>
      <dsp:txXfrm>
        <a:off x="2375197" y="3586608"/>
        <a:ext cx="2334563" cy="2334563"/>
      </dsp:txXfrm>
    </dsp:sp>
    <dsp:sp modelId="{4167852E-DEB4-B24D-AE31-71B407AF8ED1}">
      <dsp:nvSpPr>
        <dsp:cNvPr id="0" name=""/>
        <dsp:cNvSpPr/>
      </dsp:nvSpPr>
      <dsp:spPr>
        <a:xfrm>
          <a:off x="5288805" y="3460314"/>
          <a:ext cx="2587151" cy="258715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Train</a:t>
          </a:r>
        </a:p>
      </dsp:txBody>
      <dsp:txXfrm>
        <a:off x="5415099" y="3586608"/>
        <a:ext cx="2334563" cy="2334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617744" y="0"/>
          <a:ext cx="7044868" cy="70448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075661" y="457916"/>
          <a:ext cx="2817947" cy="2817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Blocks</a:t>
          </a:r>
        </a:p>
      </dsp:txBody>
      <dsp:txXfrm>
        <a:off x="2213222" y="595477"/>
        <a:ext cx="2542825" cy="2542825"/>
      </dsp:txXfrm>
    </dsp:sp>
    <dsp:sp modelId="{0FCC2A40-D92B-8C41-9A63-A71CFEFFA471}">
      <dsp:nvSpPr>
        <dsp:cNvPr id="0" name=""/>
        <dsp:cNvSpPr/>
      </dsp:nvSpPr>
      <dsp:spPr>
        <a:xfrm>
          <a:off x="5386749" y="457916"/>
          <a:ext cx="2817947" cy="281794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Influential Champions</a:t>
          </a:r>
        </a:p>
      </dsp:txBody>
      <dsp:txXfrm>
        <a:off x="5524310" y="595477"/>
        <a:ext cx="2542825" cy="2542825"/>
      </dsp:txXfrm>
    </dsp:sp>
    <dsp:sp modelId="{6F9D4949-FEBE-1A41-8104-C5865085E411}">
      <dsp:nvSpPr>
        <dsp:cNvPr id="0" name=""/>
        <dsp:cNvSpPr/>
      </dsp:nvSpPr>
      <dsp:spPr>
        <a:xfrm>
          <a:off x="2075661" y="3769004"/>
          <a:ext cx="2817947" cy="281794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Less-consequential Nay-sayers</a:t>
          </a:r>
        </a:p>
      </dsp:txBody>
      <dsp:txXfrm>
        <a:off x="2213222" y="3906565"/>
        <a:ext cx="2542825" cy="2542825"/>
      </dsp:txXfrm>
    </dsp:sp>
    <dsp:sp modelId="{4167852E-DEB4-B24D-AE31-71B407AF8ED1}">
      <dsp:nvSpPr>
        <dsp:cNvPr id="0" name=""/>
        <dsp:cNvSpPr/>
      </dsp:nvSpPr>
      <dsp:spPr>
        <a:xfrm>
          <a:off x="5386749" y="3769004"/>
          <a:ext cx="2817947" cy="281794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Fans</a:t>
          </a:r>
        </a:p>
      </dsp:txBody>
      <dsp:txXfrm>
        <a:off x="5524310" y="3906565"/>
        <a:ext cx="2542825" cy="2542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1AB0B-8BEC-E14B-BD0E-C30AA443F8C1}">
      <dsp:nvSpPr>
        <dsp:cNvPr id="0" name=""/>
        <dsp:cNvSpPr/>
      </dsp:nvSpPr>
      <dsp:spPr>
        <a:xfrm>
          <a:off x="1617744" y="0"/>
          <a:ext cx="7044868" cy="70448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305BF-99D2-E342-93B0-FDBC9A34BD67}">
      <dsp:nvSpPr>
        <dsp:cNvPr id="0" name=""/>
        <dsp:cNvSpPr/>
      </dsp:nvSpPr>
      <dsp:spPr>
        <a:xfrm>
          <a:off x="2075661" y="457916"/>
          <a:ext cx="2817947" cy="28179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Strategy 2 Manage Each?</a:t>
          </a:r>
        </a:p>
      </dsp:txBody>
      <dsp:txXfrm>
        <a:off x="2213222" y="595477"/>
        <a:ext cx="2542825" cy="2542825"/>
      </dsp:txXfrm>
    </dsp:sp>
    <dsp:sp modelId="{0FCC2A40-D92B-8C41-9A63-A71CFEFFA471}">
      <dsp:nvSpPr>
        <dsp:cNvPr id="0" name=""/>
        <dsp:cNvSpPr/>
      </dsp:nvSpPr>
      <dsp:spPr>
        <a:xfrm>
          <a:off x="5386749" y="457916"/>
          <a:ext cx="2817947" cy="281794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Jobs 2 Do?</a:t>
          </a:r>
        </a:p>
      </dsp:txBody>
      <dsp:txXfrm>
        <a:off x="5524310" y="595477"/>
        <a:ext cx="2542825" cy="2542825"/>
      </dsp:txXfrm>
    </dsp:sp>
    <dsp:sp modelId="{6F9D4949-FEBE-1A41-8104-C5865085E411}">
      <dsp:nvSpPr>
        <dsp:cNvPr id="0" name=""/>
        <dsp:cNvSpPr/>
      </dsp:nvSpPr>
      <dsp:spPr>
        <a:xfrm>
          <a:off x="2075661" y="3769004"/>
          <a:ext cx="2817947" cy="281794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Worry 2 Much?</a:t>
          </a:r>
        </a:p>
      </dsp:txBody>
      <dsp:txXfrm>
        <a:off x="2213222" y="3906565"/>
        <a:ext cx="2542825" cy="2542825"/>
      </dsp:txXfrm>
    </dsp:sp>
    <dsp:sp modelId="{4167852E-DEB4-B24D-AE31-71B407AF8ED1}">
      <dsp:nvSpPr>
        <dsp:cNvPr id="0" name=""/>
        <dsp:cNvSpPr/>
      </dsp:nvSpPr>
      <dsp:spPr>
        <a:xfrm>
          <a:off x="5386749" y="3769004"/>
          <a:ext cx="2817947" cy="281794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rPr>
            <a:t>2 Way Communication?</a:t>
          </a:r>
        </a:p>
      </dsp:txBody>
      <dsp:txXfrm>
        <a:off x="5524310" y="3906565"/>
        <a:ext cx="2542825" cy="254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</a:t>
            </a:r>
            <a:r>
              <a:rPr lang="en-US" dirty="0"/>
              <a:t> “Ship flawless, useful code to power a net-zero energy future at the speed the company and planet needs”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153D-DA31-2B4A-9E66-72EC2C1DEE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CC095FC-A368-CE4E-B8F9-177FE7594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6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5BFC7-1932-EA4C-9477-F7D1A3CC8B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A8C6F-6E98-FD44-A496-9C471A210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EC3E613-BFB7-C643-B812-9029F69CD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Sphere of influence…</a:t>
            </a:r>
          </a:p>
          <a:p>
            <a:r>
              <a:rPr lang="en-US" dirty="0"/>
              <a:t>https://</a:t>
            </a:r>
            <a:r>
              <a:rPr lang="en-US" dirty="0" err="1"/>
              <a:t>www.stakeholdermap.com</a:t>
            </a:r>
            <a:r>
              <a:rPr lang="en-US" dirty="0"/>
              <a:t>/stakeholder-</a:t>
            </a:r>
            <a:r>
              <a:rPr lang="en-US" dirty="0" err="1"/>
              <a:t>matrix.html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5BFC7-1932-EA4C-9477-F7D1A3CC8B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A8C6F-6E98-FD44-A496-9C471A210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50" y="2506219"/>
            <a:ext cx="15544800" cy="2205038"/>
          </a:xfrm>
        </p:spPr>
        <p:txBody>
          <a:bodyPr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50" y="5147862"/>
            <a:ext cx="12801600" cy="26289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443816"/>
            <a:ext cx="4267200" cy="547688"/>
          </a:xfrm>
          <a:prstGeom prst="rect">
            <a:avLst/>
          </a:prstGeom>
        </p:spPr>
        <p:txBody>
          <a:bodyPr/>
          <a:lstStyle/>
          <a:p>
            <a:fld id="{4C5C88D3-EC8C-3C48-B12B-E17CC9E668A4}" type="datetime1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7104" y="9435200"/>
            <a:ext cx="4267200" cy="547688"/>
          </a:xfrm>
          <a:prstGeom prst="rect">
            <a:avLst/>
          </a:prstGeom>
        </p:spPr>
        <p:txBody>
          <a:bodyPr/>
          <a:lstStyle/>
          <a:p>
            <a:fld id="{5F6BEE0A-C1CE-2043-8138-E9A34F3FB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700CD-C6C3-4944-A45F-278602A29E8B}"/>
              </a:ext>
            </a:extLst>
          </p:cNvPr>
          <p:cNvSpPr/>
          <p:nvPr userDrawn="1"/>
        </p:nvSpPr>
        <p:spPr>
          <a:xfrm>
            <a:off x="0" y="1"/>
            <a:ext cx="18288000" cy="950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8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700CD-C6C3-4944-A45F-278602A29E8B}"/>
              </a:ext>
            </a:extLst>
          </p:cNvPr>
          <p:cNvSpPr/>
          <p:nvPr userDrawn="1"/>
        </p:nvSpPr>
        <p:spPr>
          <a:xfrm>
            <a:off x="0" y="3"/>
            <a:ext cx="18288000" cy="94639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023D2-74CE-CE41-9D85-8BE5613B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6" y="621251"/>
            <a:ext cx="16484600" cy="8730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5D03A2-9227-9240-AB97-D053028DA5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0917775"/>
              </p:ext>
            </p:ext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5D03A2-9227-9240-AB97-D053028DA5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outdoor, table, small, sitting&#10;&#10;Description automatically generated">
            <a:extLst>
              <a:ext uri="{FF2B5EF4-FFF2-40B4-BE49-F238E27FC236}">
                <a16:creationId xmlns:a16="http://schemas.microsoft.com/office/drawing/2014/main" id="{AE64E4D3-5DE1-164D-BF73-55BECFF936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2000"/>
          </a:blip>
          <a:stretch>
            <a:fillRect/>
          </a:stretch>
        </p:blipFill>
        <p:spPr>
          <a:xfrm>
            <a:off x="-207394" y="0"/>
            <a:ext cx="18601984" cy="948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50" y="2506219"/>
            <a:ext cx="15544800" cy="2205038"/>
          </a:xfrm>
        </p:spPr>
        <p:txBody>
          <a:bodyPr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50" y="5147862"/>
            <a:ext cx="12801600" cy="26289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in a forest&#10;&#10;Description automatically generated">
            <a:extLst>
              <a:ext uri="{FF2B5EF4-FFF2-40B4-BE49-F238E27FC236}">
                <a16:creationId xmlns:a16="http://schemas.microsoft.com/office/drawing/2014/main" id="{77265578-6135-054B-A7D2-13739842E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-95051"/>
            <a:ext cx="18288000" cy="9612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50" y="2506219"/>
            <a:ext cx="15544800" cy="2205038"/>
          </a:xfrm>
        </p:spPr>
        <p:txBody>
          <a:bodyPr>
            <a:normAutofit/>
          </a:bodyPr>
          <a:lstStyle>
            <a:lvl1pPr algn="l">
              <a:defRPr sz="5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50" y="5147862"/>
            <a:ext cx="12801600" cy="26289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>
            <a:lvl1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4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4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>
            <a:normAutofit/>
          </a:bodyPr>
          <a:lstStyle>
            <a:lvl1pPr marL="0" indent="0">
              <a:buNone/>
              <a:defRPr sz="44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9443816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/>
                <a:cs typeface="Open Sans"/>
              </a:defRPr>
            </a:lvl1pPr>
          </a:lstStyle>
          <a:p>
            <a:fld id="{F2E2C368-9653-1A4D-9083-71BAF7DDB545}" type="datetime1">
              <a:rPr lang="en-US" smtClean="0"/>
              <a:pPr/>
              <a:t>12/10/21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0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table, small, sitting&#10;&#10;Description automatically generated">
            <a:extLst>
              <a:ext uri="{FF2B5EF4-FFF2-40B4-BE49-F238E27FC236}">
                <a16:creationId xmlns:a16="http://schemas.microsoft.com/office/drawing/2014/main" id="{0DD02B65-C3AC-4B4C-9535-A8FFEDC09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207394" y="0"/>
            <a:ext cx="18601984" cy="9483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377A8A28-D70B-1540-8100-AAF8048EE2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20468843"/>
              </p:ext>
            </p:ext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17" imgW="7772400" imgH="10058400" progId="TCLayout.ActiveDocument.1">
                  <p:embed/>
                </p:oleObj>
              </mc:Choice>
              <mc:Fallback>
                <p:oleObj name="think-cell Slide" r:id="rId17" imgW="7772400" imgH="1005840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377A8A28-D70B-1540-8100-AAF8048EE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A106A20-3DF4-8144-AFCC-3E625585839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 dirty="0">
              <a:latin typeface="Helvetica Neue" panose="02000503000000020004" pitchFamily="2" charset="0"/>
              <a:ea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C0430-04B2-D34C-8800-DC347A86AA5A}"/>
              </a:ext>
            </a:extLst>
          </p:cNvPr>
          <p:cNvSpPr/>
          <p:nvPr userDrawn="1"/>
        </p:nvSpPr>
        <p:spPr>
          <a:xfrm>
            <a:off x="0" y="9521628"/>
            <a:ext cx="18288000" cy="752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8152" y="434245"/>
            <a:ext cx="15042124" cy="131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79043"/>
            <a:ext cx="17014092" cy="6421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877970" y="9820750"/>
            <a:ext cx="22442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7694164" y="9795351"/>
            <a:ext cx="113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Open Sans"/>
                <a:cs typeface="Open Sans"/>
              </a:rPr>
              <a:t>|</a:t>
            </a:r>
          </a:p>
        </p:txBody>
      </p:sp>
      <p:pic>
        <p:nvPicPr>
          <p:cNvPr id="6" name="Picture 5" descr="logo-small_gray.pdf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5510" y="9686389"/>
            <a:ext cx="1479152" cy="483430"/>
          </a:xfrm>
          <a:prstGeom prst="rect">
            <a:avLst/>
          </a:prstGeom>
        </p:spPr>
      </p:pic>
      <p:pic>
        <p:nvPicPr>
          <p:cNvPr id="14" name="Google Shape;91;p13">
            <a:extLst>
              <a:ext uri="{FF2B5EF4-FFF2-40B4-BE49-F238E27FC236}">
                <a16:creationId xmlns:a16="http://schemas.microsoft.com/office/drawing/2014/main" id="{09DDB1F1-952C-EA46-B800-DF4E1F5246A8}"/>
              </a:ext>
            </a:extLst>
          </p:cNvPr>
          <p:cNvPicPr preferRelativeResize="0"/>
          <p:nvPr userDrawn="1"/>
        </p:nvPicPr>
        <p:blipFill rotWithShape="1">
          <a:blip r:embed="rId20">
            <a:alphaModFix/>
          </a:blip>
          <a:srcRect/>
          <a:stretch/>
        </p:blipFill>
        <p:spPr>
          <a:xfrm>
            <a:off x="914400" y="9536205"/>
            <a:ext cx="702764" cy="702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4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6" r:id="rId10"/>
    <p:sldLayoutId id="2147483678" r:id="rId11"/>
    <p:sldLayoutId id="2147483752" r:id="rId1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917576" indent="-9175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8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2051050" indent="-800100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4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2867026" indent="-6889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2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3663950" indent="-6889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1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4464050" indent="-688976" algn="l" defTabSz="914400" rtl="0" eaLnBrk="1" latinLnBrk="0" hangingPunct="1">
        <a:spcBef>
          <a:spcPct val="20000"/>
        </a:spcBef>
        <a:buClr>
          <a:schemeClr val="bg1"/>
        </a:buClr>
        <a:buSzPct val="80000"/>
        <a:buFont typeface="Wingdings" charset="2"/>
        <a:buChar char=""/>
        <a:defRPr sz="2100" b="0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5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sayan-nath-176078-unsplash.jpg"/>
          <p:cNvPicPr preferRelativeResize="0"/>
          <p:nvPr/>
        </p:nvPicPr>
        <p:blipFill rotWithShape="1">
          <a:blip r:embed="rId3">
            <a:alphaModFix amt="64000"/>
          </a:blip>
          <a:srcRect t="22081" b="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FB79E2-D611-1648-812F-3D59413610FE}"/>
              </a:ext>
            </a:extLst>
          </p:cNvPr>
          <p:cNvSpPr/>
          <p:nvPr/>
        </p:nvSpPr>
        <p:spPr>
          <a:xfrm>
            <a:off x="0" y="0"/>
            <a:ext cx="18288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1028699" y="4049501"/>
            <a:ext cx="16981147" cy="159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INSPIRED, PURPOSE-DRIVEN TEAMS </a:t>
            </a:r>
            <a:endParaRPr sz="1000" dirty="0"/>
          </a:p>
        </p:txBody>
      </p:sp>
      <p:sp>
        <p:nvSpPr>
          <p:cNvPr id="90" name="Google Shape;90;p13"/>
          <p:cNvSpPr/>
          <p:nvPr/>
        </p:nvSpPr>
        <p:spPr>
          <a:xfrm>
            <a:off x="0" y="8953094"/>
            <a:ext cx="18288000" cy="129173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35895" y="9215052"/>
            <a:ext cx="702764" cy="7027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028700" y="9304476"/>
            <a:ext cx="15894326" cy="88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4F59"/>
                </a:solidFill>
                <a:latin typeface="Arial"/>
                <a:ea typeface="Arial"/>
                <a:cs typeface="Arial"/>
                <a:sym typeface="Arial"/>
              </a:rPr>
              <a:t>InspireCorps | Jen Grace Baron, Peter Boyd, Gabi Joyce, Katie </a:t>
            </a:r>
            <a:r>
              <a:rPr lang="en-US" sz="2400" b="0" i="0" u="none" strike="noStrike" cap="none" dirty="0" err="1">
                <a:solidFill>
                  <a:srgbClr val="004F59"/>
                </a:solidFill>
                <a:latin typeface="Arial"/>
                <a:ea typeface="Arial"/>
                <a:cs typeface="Arial"/>
                <a:sym typeface="Arial"/>
              </a:rPr>
              <a:t>Giasullo</a:t>
            </a:r>
            <a:endParaRPr sz="1200" dirty="0"/>
          </a:p>
        </p:txBody>
      </p:sp>
      <p:sp>
        <p:nvSpPr>
          <p:cNvPr id="93" name="Google Shape;93;p13"/>
          <p:cNvSpPr txBox="1"/>
          <p:nvPr/>
        </p:nvSpPr>
        <p:spPr>
          <a:xfrm>
            <a:off x="1028700" y="350353"/>
            <a:ext cx="12930976" cy="109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</a:rPr>
              <a:t>December 10</a:t>
            </a:r>
            <a:r>
              <a:rPr lang="en-US" sz="3200" baseline="30000" dirty="0">
                <a:solidFill>
                  <a:srgbClr val="FFFFFF"/>
                </a:solidFill>
              </a:rPr>
              <a:t>th</a:t>
            </a:r>
            <a:r>
              <a:rPr lang="en-US" sz="3200" dirty="0">
                <a:solidFill>
                  <a:srgbClr val="FFFFFF"/>
                </a:solidFill>
              </a:rPr>
              <a:t> 2021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4" name="Google Shape;94;p13"/>
          <p:cNvSpPr txBox="1"/>
          <p:nvPr/>
        </p:nvSpPr>
        <p:spPr>
          <a:xfrm>
            <a:off x="1028700" y="5692235"/>
            <a:ext cx="16230600" cy="70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Pre-Work for Workshop5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1C726-7B51-C744-BCFD-1643948523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37829" y="568125"/>
            <a:ext cx="3772018" cy="947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85DC0EA-AD5B-074D-A160-A4086D93456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4" y="2383"/>
          <a:ext cx="1840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85DC0EA-AD5B-074D-A160-A4086D934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4" y="2383"/>
                        <a:ext cx="1840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6C9BDA-A5EF-B54F-8CD2-8B5241B483A2}"/>
              </a:ext>
            </a:extLst>
          </p:cNvPr>
          <p:cNvSpPr/>
          <p:nvPr/>
        </p:nvSpPr>
        <p:spPr>
          <a:xfrm>
            <a:off x="10522276" y="953751"/>
            <a:ext cx="7406700" cy="8366214"/>
          </a:xfrm>
          <a:prstGeom prst="roundRect">
            <a:avLst>
              <a:gd name="adj" fmla="val 7270"/>
            </a:avLst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50FA8-761A-E544-83B7-F1598C1579D4}"/>
              </a:ext>
            </a:extLst>
          </p:cNvPr>
          <p:cNvSpPr txBox="1"/>
          <p:nvPr/>
        </p:nvSpPr>
        <p:spPr>
          <a:xfrm>
            <a:off x="10550168" y="3288013"/>
            <a:ext cx="735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Principles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28FC3-06A1-8D4D-ABA0-F652D04B39C5}"/>
              </a:ext>
            </a:extLst>
          </p:cNvPr>
          <p:cNvSpPr txBox="1"/>
          <p:nvPr/>
        </p:nvSpPr>
        <p:spPr>
          <a:xfrm>
            <a:off x="11304241" y="987416"/>
            <a:ext cx="617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Macquarie </a:t>
            </a:r>
          </a:p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Purpose and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D96A-6DFD-D748-90F1-F38C9948BE8B}"/>
              </a:ext>
            </a:extLst>
          </p:cNvPr>
          <p:cNvSpPr txBox="1"/>
          <p:nvPr/>
        </p:nvSpPr>
        <p:spPr>
          <a:xfrm>
            <a:off x="10565592" y="1982170"/>
            <a:ext cx="7335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Purpose</a:t>
            </a:r>
          </a:p>
          <a:p>
            <a:pPr algn="ctr"/>
            <a:r>
              <a:rPr lang="en-US" sz="2000" dirty="0"/>
              <a:t>Empowering people to innovate and invest for a better future.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9830B-7918-5D4C-AF96-FBC308BB3C84}"/>
              </a:ext>
            </a:extLst>
          </p:cNvPr>
          <p:cNvSpPr/>
          <p:nvPr/>
        </p:nvSpPr>
        <p:spPr>
          <a:xfrm>
            <a:off x="178308" y="1217261"/>
            <a:ext cx="7103592" cy="721714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55FB8-851C-0846-977B-AFCC3FC2AF2D}"/>
              </a:ext>
            </a:extLst>
          </p:cNvPr>
          <p:cNvSpPr txBox="1"/>
          <p:nvPr/>
        </p:nvSpPr>
        <p:spPr>
          <a:xfrm>
            <a:off x="1754744" y="1321958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Purpose</a:t>
            </a:r>
          </a:p>
          <a:p>
            <a:pPr algn="ctr"/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Values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CCC6FE-9339-E541-BDF2-278804F9FCB6}"/>
              </a:ext>
            </a:extLst>
          </p:cNvPr>
          <p:cNvSpPr/>
          <p:nvPr/>
        </p:nvSpPr>
        <p:spPr>
          <a:xfrm>
            <a:off x="490396" y="192006"/>
            <a:ext cx="7848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en-US" sz="4800" spc="450" dirty="0">
                <a:solidFill>
                  <a:srgbClr val="D10000"/>
                </a:solidFill>
                <a:latin typeface="Mallory Cmpct Book" panose="02010506030501020304" pitchFamily="2" charset="77"/>
              </a:rPr>
              <a:t>PURPOSE MAPPING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AD909E-17F9-194A-AD65-EBAE470C4568}"/>
              </a:ext>
            </a:extLst>
          </p:cNvPr>
          <p:cNvSpPr/>
          <p:nvPr/>
        </p:nvSpPr>
        <p:spPr>
          <a:xfrm>
            <a:off x="14959388" y="353587"/>
            <a:ext cx="6286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US" sz="1350" dirty="0">
                <a:solidFill>
                  <a:prstClr val="black"/>
                </a:solidFill>
                <a:latin typeface="Mallory Book" panose="02010501030501020304" pitchFamily="2" charset="77"/>
              </a:rPr>
              <a:t>NAME</a:t>
            </a:r>
          </a:p>
          <a:p>
            <a:pPr defTabSz="914378"/>
            <a:r>
              <a:rPr lang="en-US" sz="1350" dirty="0">
                <a:solidFill>
                  <a:prstClr val="black"/>
                </a:solidFill>
                <a:latin typeface="Mallory Book" panose="02010501030501020304" pitchFamily="2" charset="77"/>
              </a:rPr>
              <a:t>DATE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715E38-4F16-0248-9471-61BEBE02C0A3}"/>
              </a:ext>
            </a:extLst>
          </p:cNvPr>
          <p:cNvSpPr txBox="1"/>
          <p:nvPr/>
        </p:nvSpPr>
        <p:spPr>
          <a:xfrm>
            <a:off x="7256748" y="275122"/>
            <a:ext cx="551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800" b="1" dirty="0">
                <a:solidFill>
                  <a:srgbClr val="CE0000"/>
                </a:solidFill>
                <a:latin typeface="Mallory Bold" panose="02010501030501020304" pitchFamily="2" charset="77"/>
              </a:rPr>
              <a:t>Connecting my </a:t>
            </a:r>
            <a:r>
              <a:rPr lang="en-US" sz="1800" dirty="0">
                <a:solidFill>
                  <a:srgbClr val="CE0000"/>
                </a:solidFill>
                <a:latin typeface="Mallory Bold" panose="02010501030501020304" pitchFamily="2" charset="77"/>
              </a:rPr>
              <a:t>Why with Firm Why:</a:t>
            </a:r>
          </a:p>
          <a:p>
            <a:pPr defTabSz="914378"/>
            <a:r>
              <a:rPr lang="en-US" sz="1800" dirty="0">
                <a:solidFill>
                  <a:srgbClr val="CE0000"/>
                </a:solidFill>
                <a:latin typeface="Mallory Bold" panose="02010501030501020304" pitchFamily="2" charset="77"/>
              </a:rPr>
              <a:t>Team Mission</a:t>
            </a: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FE386F29-D3FE-0A48-8AC6-73C40A3BC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546" y="4007131"/>
            <a:ext cx="7134035" cy="49938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79F42B9-F54F-D044-B138-171FCC9C4952}"/>
              </a:ext>
            </a:extLst>
          </p:cNvPr>
          <p:cNvSpPr/>
          <p:nvPr/>
        </p:nvSpPr>
        <p:spPr>
          <a:xfrm>
            <a:off x="4414862" y="1185257"/>
            <a:ext cx="7132876" cy="7190648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2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92B3D-4DAA-9244-8F70-A8429641B4E9}"/>
              </a:ext>
            </a:extLst>
          </p:cNvPr>
          <p:cNvSpPr txBox="1"/>
          <p:nvPr/>
        </p:nvSpPr>
        <p:spPr>
          <a:xfrm>
            <a:off x="5991298" y="1320502"/>
            <a:ext cx="378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Purpose</a:t>
            </a:r>
          </a:p>
          <a:p>
            <a:pPr algn="ctr"/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Values</a:t>
            </a:r>
          </a:p>
        </p:txBody>
      </p:sp>
    </p:spTree>
    <p:extLst>
      <p:ext uri="{BB962C8B-B14F-4D97-AF65-F5344CB8AC3E}">
        <p14:creationId xmlns:p14="http://schemas.microsoft.com/office/powerpoint/2010/main" val="380080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91BE75-BD47-3E4C-92F3-1BF466B2B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5088" y="952279"/>
            <a:ext cx="16071352" cy="1057274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 Landsberg*  	</a:t>
            </a: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Tao of Coaching, 1996 [Derived from Hersey &amp; Blanchard, 1977]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 Will Matrix</a:t>
            </a:r>
            <a:endParaRPr lang="en-US" sz="28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00BD624-F43A-2441-AD8C-1E60318E5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961302"/>
              </p:ext>
            </p:extLst>
          </p:nvPr>
        </p:nvGraphicFramePr>
        <p:xfrm>
          <a:off x="-980860" y="2760715"/>
          <a:ext cx="10124860" cy="646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6794A6-40EB-424E-918D-FD5BB0C42DA0}"/>
              </a:ext>
            </a:extLst>
          </p:cNvPr>
          <p:cNvSpPr txBox="1"/>
          <p:nvPr/>
        </p:nvSpPr>
        <p:spPr>
          <a:xfrm>
            <a:off x="2055611" y="214516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4158-1493-FB4F-8E1C-0947211ADD38}"/>
              </a:ext>
            </a:extLst>
          </p:cNvPr>
          <p:cNvSpPr txBox="1"/>
          <p:nvPr/>
        </p:nvSpPr>
        <p:spPr>
          <a:xfrm>
            <a:off x="7469889" y="568687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E3080-8389-ED48-AC98-73652BF14D69}"/>
              </a:ext>
            </a:extLst>
          </p:cNvPr>
          <p:cNvSpPr txBox="1"/>
          <p:nvPr/>
        </p:nvSpPr>
        <p:spPr>
          <a:xfrm>
            <a:off x="828044" y="152887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 &amp; CONTRACTORS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603C7-0161-334B-8A38-679216D2B961}"/>
              </a:ext>
            </a:extLst>
          </p:cNvPr>
          <p:cNvSpPr txBox="1"/>
          <p:nvPr/>
        </p:nvSpPr>
        <p:spPr>
          <a:xfrm>
            <a:off x="9144001" y="9674750"/>
            <a:ext cx="8130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 The first McKinsey partner to interview me in London office when I graduated!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4446E4-67D7-E443-875C-19398B507D40}"/>
              </a:ext>
            </a:extLst>
          </p:cNvPr>
          <p:cNvGraphicFramePr/>
          <p:nvPr/>
        </p:nvGraphicFramePr>
        <p:xfrm>
          <a:off x="8720994" y="2760715"/>
          <a:ext cx="10124860" cy="646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3696F4-4D1E-6146-928A-128323AA779B}"/>
              </a:ext>
            </a:extLst>
          </p:cNvPr>
          <p:cNvSpPr txBox="1"/>
          <p:nvPr/>
        </p:nvSpPr>
        <p:spPr>
          <a:xfrm>
            <a:off x="11757465" y="214516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9ABDE-F59C-034E-8168-245C3AC15F12}"/>
              </a:ext>
            </a:extLst>
          </p:cNvPr>
          <p:cNvSpPr txBox="1"/>
          <p:nvPr/>
        </p:nvSpPr>
        <p:spPr>
          <a:xfrm>
            <a:off x="17171743" y="568687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6A559607-FD86-1B41-BA24-2178482AB87F}"/>
              </a:ext>
            </a:extLst>
          </p:cNvPr>
          <p:cNvSpPr/>
          <p:nvPr/>
        </p:nvSpPr>
        <p:spPr>
          <a:xfrm rot="5400000">
            <a:off x="6191603" y="5470854"/>
            <a:ext cx="7083426" cy="4320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1F520-A1E2-4B46-B73F-CDA3F10E2083}"/>
              </a:ext>
            </a:extLst>
          </p:cNvPr>
          <p:cNvSpPr txBox="1"/>
          <p:nvPr/>
        </p:nvSpPr>
        <p:spPr>
          <a:xfrm>
            <a:off x="687005" y="2368239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4A32-94E6-AF41-A04C-31647D118F40}"/>
              </a:ext>
            </a:extLst>
          </p:cNvPr>
          <p:cNvSpPr txBox="1"/>
          <p:nvPr/>
        </p:nvSpPr>
        <p:spPr>
          <a:xfrm>
            <a:off x="10395107" y="2370317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2549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E1AB0B-8BEC-E14B-BD0E-C30AA443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3305BF-99D2-E342-93B0-FDBC9A34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CC2A40-D92B-8C41-9A63-A71CFEFF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D4949-FEBE-1A41-8104-C5865085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67852E-DEB4-B24D-AE31-71B407AF8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216E47-4004-F24B-AF17-6E89F744F12C}"/>
              </a:ext>
            </a:extLst>
          </p:cNvPr>
          <p:cNvGraphicFramePr>
            <a:graphicFrameLocks noGrp="1"/>
          </p:cNvGraphicFramePr>
          <p:nvPr/>
        </p:nvGraphicFramePr>
        <p:xfrm>
          <a:off x="4391480" y="1208128"/>
          <a:ext cx="9649064" cy="782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66">
                  <a:extLst>
                    <a:ext uri="{9D8B030D-6E8A-4147-A177-3AD203B41FA5}">
                      <a16:colId xmlns:a16="http://schemas.microsoft.com/office/drawing/2014/main" val="5670710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162945758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398240194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2151355853"/>
                    </a:ext>
                  </a:extLst>
                </a:gridCol>
              </a:tblGrid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30568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30999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751011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503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6CE3A4-594D-E843-98BF-9CF54BE6DB5E}"/>
              </a:ext>
            </a:extLst>
          </p:cNvPr>
          <p:cNvSpPr/>
          <p:nvPr/>
        </p:nvSpPr>
        <p:spPr>
          <a:xfrm>
            <a:off x="490397" y="192006"/>
            <a:ext cx="865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Medium" panose="02010501030501020304" pitchFamily="2" charset="77"/>
              </a:rPr>
              <a:t>TEAM SKILL-WILL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3979CA-E7E5-A54C-8DCC-0CB60F9594AF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9216012" y="1208128"/>
            <a:ext cx="0" cy="7823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31F7D6-AFE0-7144-B1F8-D1C7CB0530AB}"/>
              </a:ext>
            </a:extLst>
          </p:cNvPr>
          <p:cNvCxnSpPr>
            <a:cxnSpLocks/>
            <a:stCxn id="13" idx="3"/>
            <a:endCxn id="13" idx="1"/>
          </p:cNvCxnSpPr>
          <p:nvPr/>
        </p:nvCxnSpPr>
        <p:spPr>
          <a:xfrm flipH="1">
            <a:off x="4391480" y="5120028"/>
            <a:ext cx="964906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AF4A1A-5ADF-4E41-93C1-6D099B65EBAA}"/>
              </a:ext>
            </a:extLst>
          </p:cNvPr>
          <p:cNvSpPr txBox="1"/>
          <p:nvPr/>
        </p:nvSpPr>
        <p:spPr>
          <a:xfrm>
            <a:off x="8711952" y="37667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Skill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85188-33A5-E344-9ACF-42BD102ED9F6}"/>
              </a:ext>
            </a:extLst>
          </p:cNvPr>
          <p:cNvSpPr txBox="1"/>
          <p:nvPr/>
        </p:nvSpPr>
        <p:spPr>
          <a:xfrm>
            <a:off x="14040544" y="477416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2811D-0619-FD46-A1A1-4B767E4A6E68}"/>
              </a:ext>
            </a:extLst>
          </p:cNvPr>
          <p:cNvSpPr txBox="1"/>
          <p:nvPr/>
        </p:nvSpPr>
        <p:spPr>
          <a:xfrm>
            <a:off x="14884400" y="1584920"/>
            <a:ext cx="322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[Please feel free to use the text table or create individual shapes for names and move them around free-hand]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B7F53F-7D12-C84C-ACA8-001192BD85E4}"/>
              </a:ext>
            </a:extLst>
          </p:cNvPr>
          <p:cNvSpPr/>
          <p:nvPr/>
        </p:nvSpPr>
        <p:spPr>
          <a:xfrm>
            <a:off x="15912752" y="2974718"/>
            <a:ext cx="1584176" cy="585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72384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1EC4A3-E4F6-9240-B470-E16C37B67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1EC4A3-E4F6-9240-B470-E16C37B67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CD44C48-E169-FE46-A963-6A76EB9DB9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b="1" dirty="0">
              <a:latin typeface="Helvetica Neue" panose="02000503000000020004" pitchFamily="2" charset="0"/>
              <a:ea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9BF1E8-17FE-A849-AE76-BC4C06046EC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90396" y="1409488"/>
          <a:ext cx="16459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976">
                  <a:extLst>
                    <a:ext uri="{9D8B030D-6E8A-4147-A177-3AD203B41FA5}">
                      <a16:colId xmlns:a16="http://schemas.microsoft.com/office/drawing/2014/main" val="54857272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6910269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292499258"/>
                    </a:ext>
                  </a:extLst>
                </a:gridCol>
                <a:gridCol w="4917224">
                  <a:extLst>
                    <a:ext uri="{9D8B030D-6E8A-4147-A177-3AD203B41FA5}">
                      <a16:colId xmlns:a16="http://schemas.microsoft.com/office/drawing/2014/main" val="2057979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 Quadrant / Score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Notes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 Plan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6313123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8141758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38780915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9291451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487882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2FEA0D4-1742-1642-AC6B-08FBA49C80F0}"/>
              </a:ext>
            </a:extLst>
          </p:cNvPr>
          <p:cNvSpPr/>
          <p:nvPr/>
        </p:nvSpPr>
        <p:spPr>
          <a:xfrm>
            <a:off x="490396" y="192006"/>
            <a:ext cx="13694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Cmpct Book" panose="02010506030501020304" pitchFamily="2" charset="77"/>
              </a:rPr>
              <a:t>TEAM SKILL-WILL MATRIX-AS-TABLE</a:t>
            </a:r>
          </a:p>
        </p:txBody>
      </p:sp>
    </p:spTree>
    <p:extLst>
      <p:ext uri="{BB962C8B-B14F-4D97-AF65-F5344CB8AC3E}">
        <p14:creationId xmlns:p14="http://schemas.microsoft.com/office/powerpoint/2010/main" val="93781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00BD624-F43A-2441-AD8C-1E60318E54BE}"/>
              </a:ext>
            </a:extLst>
          </p:cNvPr>
          <p:cNvGraphicFramePr/>
          <p:nvPr/>
        </p:nvGraphicFramePr>
        <p:xfrm>
          <a:off x="-793103" y="2395078"/>
          <a:ext cx="10280358" cy="704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6794A6-40EB-424E-918D-FD5BB0C42DA0}"/>
              </a:ext>
            </a:extLst>
          </p:cNvPr>
          <p:cNvSpPr txBox="1"/>
          <p:nvPr/>
        </p:nvSpPr>
        <p:spPr>
          <a:xfrm>
            <a:off x="2341435" y="190144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Influence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4158-1493-FB4F-8E1C-0947211ADD38}"/>
              </a:ext>
            </a:extLst>
          </p:cNvPr>
          <p:cNvSpPr txBox="1"/>
          <p:nvPr/>
        </p:nvSpPr>
        <p:spPr>
          <a:xfrm>
            <a:off x="6263681" y="601807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98215F-BC8D-D74C-A08C-8E0BE4834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044" y="796927"/>
            <a:ext cx="15656556" cy="10477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Jeston &amp; Nalis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</a:b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Built from Various similar matrices – </a:t>
            </a:r>
            <a:r>
              <a:rPr lang="en-US" sz="2800" b="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28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stakeholdermap.com/stakeholder-</a:t>
            </a:r>
            <a:r>
              <a:rPr lang="en-US" sz="2800" b="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matrix.html</a:t>
            </a:r>
            <a:endParaRPr lang="en-US" sz="28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F357E-3C3B-2D4B-A6D4-E8688E19EE39}"/>
              </a:ext>
            </a:extLst>
          </p:cNvPr>
          <p:cNvSpPr txBox="1"/>
          <p:nvPr/>
        </p:nvSpPr>
        <p:spPr>
          <a:xfrm>
            <a:off x="828044" y="91926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STAKEHOLDERS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647B124-7686-E543-ADBC-37B59487652D}"/>
              </a:ext>
            </a:extLst>
          </p:cNvPr>
          <p:cNvSpPr/>
          <p:nvPr/>
        </p:nvSpPr>
        <p:spPr>
          <a:xfrm rot="5400000">
            <a:off x="5873519" y="5470854"/>
            <a:ext cx="7083426" cy="4320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87D0C33-3FEB-7640-9B38-FDBE0E5E4557}"/>
              </a:ext>
            </a:extLst>
          </p:cNvPr>
          <p:cNvGraphicFramePr/>
          <p:nvPr/>
        </p:nvGraphicFramePr>
        <p:xfrm>
          <a:off x="8279905" y="2395078"/>
          <a:ext cx="10280358" cy="704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4495DB-78F6-7743-89FA-8514FCA81C2A}"/>
              </a:ext>
            </a:extLst>
          </p:cNvPr>
          <p:cNvSpPr txBox="1"/>
          <p:nvPr/>
        </p:nvSpPr>
        <p:spPr>
          <a:xfrm>
            <a:off x="11414443" y="1901444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Influence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2334D-66D7-5E41-8DA4-FB3840CD5A9E}"/>
              </a:ext>
            </a:extLst>
          </p:cNvPr>
          <p:cNvSpPr txBox="1"/>
          <p:nvPr/>
        </p:nvSpPr>
        <p:spPr>
          <a:xfrm>
            <a:off x="15336689" y="5968106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ADC24F-4CD5-2540-B8C5-0750D284E953}"/>
              </a:ext>
            </a:extLst>
          </p:cNvPr>
          <p:cNvSpPr txBox="1"/>
          <p:nvPr/>
        </p:nvSpPr>
        <p:spPr>
          <a:xfrm>
            <a:off x="687005" y="2119165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Concept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8A331F-94B8-9F4C-ACA9-5B9BDAE6BE57}"/>
              </a:ext>
            </a:extLst>
          </p:cNvPr>
          <p:cNvSpPr txBox="1"/>
          <p:nvPr/>
        </p:nvSpPr>
        <p:spPr>
          <a:xfrm>
            <a:off x="10395107" y="2121243"/>
            <a:ext cx="217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AB5B64-952F-2448-93C8-892558FF7C58}"/>
              </a:ext>
            </a:extLst>
          </p:cNvPr>
          <p:cNvSpPr txBox="1"/>
          <p:nvPr/>
        </p:nvSpPr>
        <p:spPr>
          <a:xfrm>
            <a:off x="15335102" y="6018070"/>
            <a:ext cx="4051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4190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E1AB0B-8BEC-E14B-BD0E-C30AA443F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3305BF-99D2-E342-93B0-FDBC9A34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CC2A40-D92B-8C41-9A63-A71CFEFFA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9D4949-FEBE-1A41-8104-C5865085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67852E-DEB4-B24D-AE31-71B407AF8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5216E47-4004-F24B-AF17-6E89F744F12C}"/>
              </a:ext>
            </a:extLst>
          </p:cNvPr>
          <p:cNvGraphicFramePr>
            <a:graphicFrameLocks noGrp="1"/>
          </p:cNvGraphicFramePr>
          <p:nvPr/>
        </p:nvGraphicFramePr>
        <p:xfrm>
          <a:off x="4391480" y="1208128"/>
          <a:ext cx="9649064" cy="7823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66">
                  <a:extLst>
                    <a:ext uri="{9D8B030D-6E8A-4147-A177-3AD203B41FA5}">
                      <a16:colId xmlns:a16="http://schemas.microsoft.com/office/drawing/2014/main" val="5670710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1629457586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398240194"/>
                    </a:ext>
                  </a:extLst>
                </a:gridCol>
                <a:gridCol w="2412266">
                  <a:extLst>
                    <a:ext uri="{9D8B030D-6E8A-4147-A177-3AD203B41FA5}">
                      <a16:colId xmlns:a16="http://schemas.microsoft.com/office/drawing/2014/main" val="2151355853"/>
                    </a:ext>
                  </a:extLst>
                </a:gridCol>
              </a:tblGrid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30568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[name]</a:t>
                      </a: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30999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751011"/>
                  </a:ext>
                </a:extLst>
              </a:tr>
              <a:tr h="1955950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5033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6CE3A4-594D-E843-98BF-9CF54BE6DB5E}"/>
              </a:ext>
            </a:extLst>
          </p:cNvPr>
          <p:cNvSpPr/>
          <p:nvPr/>
        </p:nvSpPr>
        <p:spPr>
          <a:xfrm>
            <a:off x="490397" y="192006"/>
            <a:ext cx="865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Cmpct Book" panose="02010506030501020304" pitchFamily="2" charset="77"/>
              </a:rPr>
              <a:t>STAKEHOLDER MATRIX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3979CA-E7E5-A54C-8DCC-0CB60F9594AF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9216012" y="1208128"/>
            <a:ext cx="0" cy="7823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31F7D6-AFE0-7144-B1F8-D1C7CB0530AB}"/>
              </a:ext>
            </a:extLst>
          </p:cNvPr>
          <p:cNvCxnSpPr>
            <a:cxnSpLocks/>
            <a:stCxn id="13" idx="3"/>
            <a:endCxn id="13" idx="1"/>
          </p:cNvCxnSpPr>
          <p:nvPr/>
        </p:nvCxnSpPr>
        <p:spPr>
          <a:xfrm flipH="1">
            <a:off x="4391480" y="5120028"/>
            <a:ext cx="964906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AF4A1A-5ADF-4E41-93C1-6D099B65EBAA}"/>
              </a:ext>
            </a:extLst>
          </p:cNvPr>
          <p:cNvSpPr txBox="1"/>
          <p:nvPr/>
        </p:nvSpPr>
        <p:spPr>
          <a:xfrm>
            <a:off x="8135888" y="37667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Influence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85188-33A5-E344-9ACF-42BD102ED9F6}"/>
              </a:ext>
            </a:extLst>
          </p:cNvPr>
          <p:cNvSpPr txBox="1"/>
          <p:nvPr/>
        </p:nvSpPr>
        <p:spPr>
          <a:xfrm>
            <a:off x="14040544" y="477416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2811D-0619-FD46-A1A1-4B767E4A6E68}"/>
              </a:ext>
            </a:extLst>
          </p:cNvPr>
          <p:cNvSpPr txBox="1"/>
          <p:nvPr/>
        </p:nvSpPr>
        <p:spPr>
          <a:xfrm>
            <a:off x="14616608" y="1584921"/>
            <a:ext cx="349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[Please feel free to use the text table or create individual shapes for stakeholders and move them around free-hand]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B7F53F-7D12-C84C-ACA8-001192BD85E4}"/>
              </a:ext>
            </a:extLst>
          </p:cNvPr>
          <p:cNvSpPr/>
          <p:nvPr/>
        </p:nvSpPr>
        <p:spPr>
          <a:xfrm>
            <a:off x="15571418" y="2950442"/>
            <a:ext cx="1584176" cy="5852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04399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91EC4A3-E4F6-9240-B470-E16C37B67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91EC4A3-E4F6-9240-B470-E16C37B67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CD44C48-E169-FE46-A963-6A76EB9DB9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4000" b="1" dirty="0">
              <a:latin typeface="Helvetica Neue" panose="02000503000000020004" pitchFamily="2" charset="0"/>
              <a:ea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9BF1E8-17FE-A849-AE76-BC4C06046EC9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90396" y="1409488"/>
          <a:ext cx="16459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976">
                  <a:extLst>
                    <a:ext uri="{9D8B030D-6E8A-4147-A177-3AD203B41FA5}">
                      <a16:colId xmlns:a16="http://schemas.microsoft.com/office/drawing/2014/main" val="548572721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66910269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3292499258"/>
                    </a:ext>
                  </a:extLst>
                </a:gridCol>
                <a:gridCol w="4917224">
                  <a:extLst>
                    <a:ext uri="{9D8B030D-6E8A-4147-A177-3AD203B41FA5}">
                      <a16:colId xmlns:a16="http://schemas.microsoft.com/office/drawing/2014/main" val="2057979004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Stakeholder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Quadrant / Score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Notes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Action Plan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76313123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08141758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38780915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9291451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487882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2FEA0D4-1742-1642-AC6B-08FBA49C80F0}"/>
              </a:ext>
            </a:extLst>
          </p:cNvPr>
          <p:cNvSpPr/>
          <p:nvPr/>
        </p:nvSpPr>
        <p:spPr>
          <a:xfrm>
            <a:off x="490396" y="192006"/>
            <a:ext cx="11821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6"/>
            <a:r>
              <a:rPr lang="en-US" sz="4800" spc="450" dirty="0">
                <a:solidFill>
                  <a:schemeClr val="tx1">
                    <a:lumMod val="65000"/>
                    <a:lumOff val="35000"/>
                  </a:schemeClr>
                </a:solidFill>
                <a:latin typeface="Mallory Cmpct Book" panose="02010506030501020304" pitchFamily="2" charset="77"/>
              </a:rPr>
              <a:t>STAKEHOLDER MATRIX-AS-TABLE</a:t>
            </a:r>
          </a:p>
        </p:txBody>
      </p:sp>
    </p:spTree>
    <p:extLst>
      <p:ext uri="{BB962C8B-B14F-4D97-AF65-F5344CB8AC3E}">
        <p14:creationId xmlns:p14="http://schemas.microsoft.com/office/powerpoint/2010/main" val="1464594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Bd9vIA2abAkIBUEeY6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ySAjMtKoWPMZG807x23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ySAjMtKoWPMZG807x23Q"/>
</p:tagLst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13327</TotalTime>
  <Words>325</Words>
  <Application>Microsoft Macintosh PowerPoint</Application>
  <PresentationFormat>Custom</PresentationFormat>
  <Paragraphs>88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Helvetica Neue Light</vt:lpstr>
      <vt:lpstr>Mallory Bold</vt:lpstr>
      <vt:lpstr>Arial</vt:lpstr>
      <vt:lpstr>Open Sans</vt:lpstr>
      <vt:lpstr>Wingdings</vt:lpstr>
      <vt:lpstr>Mallory Medium</vt:lpstr>
      <vt:lpstr>Mallory Book</vt:lpstr>
      <vt:lpstr>Helvetica Neue</vt:lpstr>
      <vt:lpstr>Mallory Cmpct Book</vt:lpstr>
      <vt:lpstr>1_Office Theme</vt:lpstr>
      <vt:lpstr>think-cell Slide</vt:lpstr>
      <vt:lpstr>PowerPoint Presentation</vt:lpstr>
      <vt:lpstr>PowerPoint Presentation</vt:lpstr>
      <vt:lpstr>Max Landsberg*   The Tao of Coaching, 1996 [Derived from Hersey &amp; Blanchard, 1977] Skill Will Matrix</vt:lpstr>
      <vt:lpstr>PowerPoint Presentation</vt:lpstr>
      <vt:lpstr>PowerPoint Presentation</vt:lpstr>
      <vt:lpstr>Jeston &amp; Nalis Built from Various similar matrices – eg stakeholdermap.com/stakeholder-matrix.html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Boyd, Peter</cp:lastModifiedBy>
  <cp:revision>34</cp:revision>
  <cp:lastPrinted>2021-12-09T12:47:48Z</cp:lastPrinted>
  <dcterms:modified xsi:type="dcterms:W3CDTF">2021-12-10T23:31:37Z</dcterms:modified>
</cp:coreProperties>
</file>