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475" r:id="rId3"/>
    <p:sldId id="2522" r:id="rId4"/>
    <p:sldId id="2145705312" r:id="rId5"/>
    <p:sldId id="260" r:id="rId6"/>
    <p:sldId id="2145705314" r:id="rId7"/>
    <p:sldId id="2145705296" r:id="rId8"/>
    <p:sldId id="2145705300" r:id="rId9"/>
    <p:sldId id="5886" r:id="rId10"/>
    <p:sldId id="2145705301" r:id="rId11"/>
    <p:sldId id="2145705302" r:id="rId12"/>
    <p:sldId id="5887" r:id="rId13"/>
    <p:sldId id="588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0ABCAB-1067-4363-970D-F412E21F95C0}">
  <a:tblStyle styleId="{AE0ABCAB-1067-4363-970D-F412E21F95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8"/>
    <p:restoredTop sz="96966"/>
  </p:normalViewPr>
  <p:slideViewPr>
    <p:cSldViewPr snapToGrid="0">
      <p:cViewPr varScale="1">
        <p:scale>
          <a:sx n="79" d="100"/>
          <a:sy n="79" d="100"/>
        </p:scale>
        <p:origin x="552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3. Able but unwilling / insecure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340FE2C-925B-8B44-A14D-8E7750FA48D8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4. Able and willing / confident</a:t>
          </a:r>
        </a:p>
      </dgm:t>
    </dgm:pt>
    <dgm:pt modelId="{C801BDC7-336F-9E4E-8154-589989CD4E49}" type="parTrans" cxnId="{94EA1159-6244-7E44-8C2E-9DBE488996D1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E339C3AA-6757-DC4C-BA64-3BF229EFFB23}" type="sibTrans" cxnId="{94EA1159-6244-7E44-8C2E-9DBE488996D1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1. Unable and unwilling / insecure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2. Unable but willing / confident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59541325-15D5-0C40-8D07-2BA4986C60BA}" type="presOf" srcId="{C340FE2C-925B-8B44-A14D-8E7750FA48D8}" destId="{0FCC2A40-D92B-8C41-9A63-A71CFEFFA471}" srcOrd="0" destOrd="0" presId="urn:microsoft.com/office/officeart/2005/8/layout/matrix2"/>
    <dgm:cxn modelId="{94EA1159-6244-7E44-8C2E-9DBE488996D1}" srcId="{265F8546-062F-564F-B48A-20F4D65C74D9}" destId="{C340FE2C-925B-8B44-A14D-8E7750FA48D8}" srcOrd="1" destOrd="0" parTransId="{C801BDC7-336F-9E4E-8154-589989CD4E49}" sibTransId="{E339C3AA-6757-DC4C-BA64-3BF229EFFB23}"/>
    <dgm:cxn modelId="{329C9868-00A0-0946-9442-27D4C534A856}" srcId="{265F8546-062F-564F-B48A-20F4D65C74D9}" destId="{CFD010F2-217F-AB4A-A8AD-E80AEDD56B35}" srcOrd="3" destOrd="0" parTransId="{4FD401D9-49D5-B847-B156-FF8666BC4D80}" sibTransId="{375B8E3A-7A23-6E45-8E83-627E9B02E3CA}"/>
    <dgm:cxn modelId="{C2ADBC98-195F-A644-A36E-804B491FE49D}" type="presOf" srcId="{0DAA36A4-2A57-E145-AA06-A6F1CD6468CF}" destId="{6F9D4949-FEBE-1A41-8104-C5865085E411}" srcOrd="0" destOrd="0" presId="urn:microsoft.com/office/officeart/2005/8/layout/matrix2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2" destOrd="0" parTransId="{A31985CD-4F4A-EE4B-9FB9-FCABB4F1591F}" sibTransId="{F6FA4F76-1D76-1342-95AD-EC357F497089}"/>
    <dgm:cxn modelId="{1B1F25EC-3967-2545-B791-F8D908816725}" type="presOf" srcId="{CFD010F2-217F-AB4A-A8AD-E80AEDD56B35}" destId="{4167852E-DEB4-B24D-AE31-71B407AF8ED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Encourage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340FE2C-925B-8B44-A14D-8E7750FA48D8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Empower</a:t>
          </a:r>
        </a:p>
      </dgm:t>
    </dgm:pt>
    <dgm:pt modelId="{C801BDC7-336F-9E4E-8154-589989CD4E49}" type="parTrans" cxnId="{94EA1159-6244-7E44-8C2E-9DBE488996D1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E339C3AA-6757-DC4C-BA64-3BF229EFFB23}" type="sibTrans" cxnId="{94EA1159-6244-7E44-8C2E-9DBE488996D1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Move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Train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59541325-15D5-0C40-8D07-2BA4986C60BA}" type="presOf" srcId="{C340FE2C-925B-8B44-A14D-8E7750FA48D8}" destId="{0FCC2A40-D92B-8C41-9A63-A71CFEFFA471}" srcOrd="0" destOrd="0" presId="urn:microsoft.com/office/officeart/2005/8/layout/matrix2"/>
    <dgm:cxn modelId="{94EA1159-6244-7E44-8C2E-9DBE488996D1}" srcId="{265F8546-062F-564F-B48A-20F4D65C74D9}" destId="{C340FE2C-925B-8B44-A14D-8E7750FA48D8}" srcOrd="1" destOrd="0" parTransId="{C801BDC7-336F-9E4E-8154-589989CD4E49}" sibTransId="{E339C3AA-6757-DC4C-BA64-3BF229EFFB23}"/>
    <dgm:cxn modelId="{329C9868-00A0-0946-9442-27D4C534A856}" srcId="{265F8546-062F-564F-B48A-20F4D65C74D9}" destId="{CFD010F2-217F-AB4A-A8AD-E80AEDD56B35}" srcOrd="3" destOrd="0" parTransId="{4FD401D9-49D5-B847-B156-FF8666BC4D80}" sibTransId="{375B8E3A-7A23-6E45-8E83-627E9B02E3CA}"/>
    <dgm:cxn modelId="{C2ADBC98-195F-A644-A36E-804B491FE49D}" type="presOf" srcId="{0DAA36A4-2A57-E145-AA06-A6F1CD6468CF}" destId="{6F9D4949-FEBE-1A41-8104-C5865085E411}" srcOrd="0" destOrd="0" presId="urn:microsoft.com/office/officeart/2005/8/layout/matrix2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2" destOrd="0" parTransId="{A31985CD-4F4A-EE4B-9FB9-FCABB4F1591F}" sibTransId="{F6FA4F76-1D76-1342-95AD-EC357F497089}"/>
    <dgm:cxn modelId="{1B1F25EC-3967-2545-B791-F8D908816725}" type="presOf" srcId="{CFD010F2-217F-AB4A-A8AD-E80AEDD56B35}" destId="{4167852E-DEB4-B24D-AE31-71B407AF8ED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Blocks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Champions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Less-consequential Nay-sayers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65B03D3-400C-D24A-9715-B39B0CE60D41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Fans</a:t>
          </a:r>
        </a:p>
      </dgm:t>
    </dgm:pt>
    <dgm:pt modelId="{EB313CFD-842B-3C40-B7E4-760F748ED44D}" type="par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1E137AD-6E50-9640-87AD-1396B210BD66}" type="sib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9E81BF38-5A53-2244-957A-A846D1A36A7B}" srcId="{265F8546-062F-564F-B48A-20F4D65C74D9}" destId="{965B03D3-400C-D24A-9715-B39B0CE60D41}" srcOrd="3" destOrd="0" parTransId="{EB313CFD-842B-3C40-B7E4-760F748ED44D}" sibTransId="{01E137AD-6E50-9640-87AD-1396B210BD66}"/>
    <dgm:cxn modelId="{5D0A854A-2EA6-8C4E-B6E1-A31974075199}" type="presOf" srcId="{965B03D3-400C-D24A-9715-B39B0CE60D41}" destId="{4167852E-DEB4-B24D-AE31-71B407AF8ED1}" srcOrd="0" destOrd="0" presId="urn:microsoft.com/office/officeart/2005/8/layout/matrix2"/>
    <dgm:cxn modelId="{329C9868-00A0-0946-9442-27D4C534A856}" srcId="{265F8546-062F-564F-B48A-20F4D65C74D9}" destId="{CFD010F2-217F-AB4A-A8AD-E80AEDD56B35}" srcOrd="2" destOrd="0" parTransId="{4FD401D9-49D5-B847-B156-FF8666BC4D80}" sibTransId="{375B8E3A-7A23-6E45-8E83-627E9B02E3CA}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1" destOrd="0" parTransId="{A31985CD-4F4A-EE4B-9FB9-FCABB4F1591F}" sibTransId="{F6FA4F76-1D76-1342-95AD-EC357F497089}"/>
    <dgm:cxn modelId="{1CE430E5-8839-4C4F-B6D3-9A6F1A980C93}" type="presOf" srcId="{CFD010F2-217F-AB4A-A8AD-E80AEDD56B35}" destId="{6F9D4949-FEBE-1A41-8104-C5865085E411}" srcOrd="0" destOrd="0" presId="urn:microsoft.com/office/officeart/2005/8/layout/matrix2"/>
    <dgm:cxn modelId="{524D41E5-829F-E44F-B1B2-EF45ADB7379A}" type="presOf" srcId="{0DAA36A4-2A57-E145-AA06-A6F1CD6468CF}" destId="{0FCC2A40-D92B-8C41-9A63-A71CFEFFA47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Strategy 2 Manage Each?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Jobs 2 Do?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Worry 2 Much?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65B03D3-400C-D24A-9715-B39B0CE60D41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 Way Communication?</a:t>
          </a:r>
        </a:p>
      </dgm:t>
    </dgm:pt>
    <dgm:pt modelId="{EB313CFD-842B-3C40-B7E4-760F748ED44D}" type="par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1E137AD-6E50-9640-87AD-1396B210BD66}" type="sib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9E81BF38-5A53-2244-957A-A846D1A36A7B}" srcId="{265F8546-062F-564F-B48A-20F4D65C74D9}" destId="{965B03D3-400C-D24A-9715-B39B0CE60D41}" srcOrd="3" destOrd="0" parTransId="{EB313CFD-842B-3C40-B7E4-760F748ED44D}" sibTransId="{01E137AD-6E50-9640-87AD-1396B210BD66}"/>
    <dgm:cxn modelId="{5D0A854A-2EA6-8C4E-B6E1-A31974075199}" type="presOf" srcId="{965B03D3-400C-D24A-9715-B39B0CE60D41}" destId="{4167852E-DEB4-B24D-AE31-71B407AF8ED1}" srcOrd="0" destOrd="0" presId="urn:microsoft.com/office/officeart/2005/8/layout/matrix2"/>
    <dgm:cxn modelId="{329C9868-00A0-0946-9442-27D4C534A856}" srcId="{265F8546-062F-564F-B48A-20F4D65C74D9}" destId="{CFD010F2-217F-AB4A-A8AD-E80AEDD56B35}" srcOrd="2" destOrd="0" parTransId="{4FD401D9-49D5-B847-B156-FF8666BC4D80}" sibTransId="{375B8E3A-7A23-6E45-8E83-627E9B02E3CA}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1" destOrd="0" parTransId="{A31985CD-4F4A-EE4B-9FB9-FCABB4F1591F}" sibTransId="{F6FA4F76-1D76-1342-95AD-EC357F497089}"/>
    <dgm:cxn modelId="{1CE430E5-8839-4C4F-B6D3-9A6F1A980C93}" type="presOf" srcId="{CFD010F2-217F-AB4A-A8AD-E80AEDD56B35}" destId="{6F9D4949-FEBE-1A41-8104-C5865085E411}" srcOrd="0" destOrd="0" presId="urn:microsoft.com/office/officeart/2005/8/layout/matrix2"/>
    <dgm:cxn modelId="{524D41E5-829F-E44F-B1B2-EF45ADB7379A}" type="presOf" srcId="{0DAA36A4-2A57-E145-AA06-A6F1CD6468CF}" destId="{0FCC2A40-D92B-8C41-9A63-A71CFEFFA47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828491" y="0"/>
          <a:ext cx="6467878" cy="646787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248903" y="420412"/>
          <a:ext cx="2587151" cy="25871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3. Able but unwilling / insecure</a:t>
          </a:r>
        </a:p>
      </dsp:txBody>
      <dsp:txXfrm>
        <a:off x="2375197" y="546706"/>
        <a:ext cx="2334563" cy="2334563"/>
      </dsp:txXfrm>
    </dsp:sp>
    <dsp:sp modelId="{0FCC2A40-D92B-8C41-9A63-A71CFEFFA471}">
      <dsp:nvSpPr>
        <dsp:cNvPr id="0" name=""/>
        <dsp:cNvSpPr/>
      </dsp:nvSpPr>
      <dsp:spPr>
        <a:xfrm>
          <a:off x="5288805" y="420412"/>
          <a:ext cx="2587151" cy="258715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4. Able and willing / confident</a:t>
          </a:r>
        </a:p>
      </dsp:txBody>
      <dsp:txXfrm>
        <a:off x="5415099" y="546706"/>
        <a:ext cx="2334563" cy="2334563"/>
      </dsp:txXfrm>
    </dsp:sp>
    <dsp:sp modelId="{6F9D4949-FEBE-1A41-8104-C5865085E411}">
      <dsp:nvSpPr>
        <dsp:cNvPr id="0" name=""/>
        <dsp:cNvSpPr/>
      </dsp:nvSpPr>
      <dsp:spPr>
        <a:xfrm>
          <a:off x="2248903" y="3460314"/>
          <a:ext cx="2587151" cy="258715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1. Unable and unwilling / insecure</a:t>
          </a:r>
        </a:p>
      </dsp:txBody>
      <dsp:txXfrm>
        <a:off x="2375197" y="3586608"/>
        <a:ext cx="2334563" cy="2334563"/>
      </dsp:txXfrm>
    </dsp:sp>
    <dsp:sp modelId="{4167852E-DEB4-B24D-AE31-71B407AF8ED1}">
      <dsp:nvSpPr>
        <dsp:cNvPr id="0" name=""/>
        <dsp:cNvSpPr/>
      </dsp:nvSpPr>
      <dsp:spPr>
        <a:xfrm>
          <a:off x="5288805" y="3460314"/>
          <a:ext cx="2587151" cy="258715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2. Unable but willing / confident</a:t>
          </a:r>
        </a:p>
      </dsp:txBody>
      <dsp:txXfrm>
        <a:off x="5415099" y="3586608"/>
        <a:ext cx="2334563" cy="233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828491" y="0"/>
          <a:ext cx="6467878" cy="646787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248903" y="420412"/>
          <a:ext cx="2587151" cy="25871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Encourage</a:t>
          </a:r>
        </a:p>
      </dsp:txBody>
      <dsp:txXfrm>
        <a:off x="2375197" y="546706"/>
        <a:ext cx="2334563" cy="2334563"/>
      </dsp:txXfrm>
    </dsp:sp>
    <dsp:sp modelId="{0FCC2A40-D92B-8C41-9A63-A71CFEFFA471}">
      <dsp:nvSpPr>
        <dsp:cNvPr id="0" name=""/>
        <dsp:cNvSpPr/>
      </dsp:nvSpPr>
      <dsp:spPr>
        <a:xfrm>
          <a:off x="5288805" y="420412"/>
          <a:ext cx="2587151" cy="258715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Empower</a:t>
          </a:r>
        </a:p>
      </dsp:txBody>
      <dsp:txXfrm>
        <a:off x="5415099" y="546706"/>
        <a:ext cx="2334563" cy="2334563"/>
      </dsp:txXfrm>
    </dsp:sp>
    <dsp:sp modelId="{6F9D4949-FEBE-1A41-8104-C5865085E411}">
      <dsp:nvSpPr>
        <dsp:cNvPr id="0" name=""/>
        <dsp:cNvSpPr/>
      </dsp:nvSpPr>
      <dsp:spPr>
        <a:xfrm>
          <a:off x="2248903" y="3460314"/>
          <a:ext cx="2587151" cy="258715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Move</a:t>
          </a:r>
        </a:p>
      </dsp:txBody>
      <dsp:txXfrm>
        <a:off x="2375197" y="3586608"/>
        <a:ext cx="2334563" cy="2334563"/>
      </dsp:txXfrm>
    </dsp:sp>
    <dsp:sp modelId="{4167852E-DEB4-B24D-AE31-71B407AF8ED1}">
      <dsp:nvSpPr>
        <dsp:cNvPr id="0" name=""/>
        <dsp:cNvSpPr/>
      </dsp:nvSpPr>
      <dsp:spPr>
        <a:xfrm>
          <a:off x="5288805" y="3460314"/>
          <a:ext cx="2587151" cy="258715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Train</a:t>
          </a:r>
        </a:p>
      </dsp:txBody>
      <dsp:txXfrm>
        <a:off x="5415099" y="3586608"/>
        <a:ext cx="2334563" cy="2334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617744" y="0"/>
          <a:ext cx="7044868" cy="70448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075661" y="457916"/>
          <a:ext cx="2817947" cy="2817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Blocks</a:t>
          </a:r>
        </a:p>
      </dsp:txBody>
      <dsp:txXfrm>
        <a:off x="2213222" y="595477"/>
        <a:ext cx="2542825" cy="2542825"/>
      </dsp:txXfrm>
    </dsp:sp>
    <dsp:sp modelId="{0FCC2A40-D92B-8C41-9A63-A71CFEFFA471}">
      <dsp:nvSpPr>
        <dsp:cNvPr id="0" name=""/>
        <dsp:cNvSpPr/>
      </dsp:nvSpPr>
      <dsp:spPr>
        <a:xfrm>
          <a:off x="5386749" y="457916"/>
          <a:ext cx="2817947" cy="281794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Champions</a:t>
          </a:r>
        </a:p>
      </dsp:txBody>
      <dsp:txXfrm>
        <a:off x="5524310" y="595477"/>
        <a:ext cx="2542825" cy="2542825"/>
      </dsp:txXfrm>
    </dsp:sp>
    <dsp:sp modelId="{6F9D4949-FEBE-1A41-8104-C5865085E411}">
      <dsp:nvSpPr>
        <dsp:cNvPr id="0" name=""/>
        <dsp:cNvSpPr/>
      </dsp:nvSpPr>
      <dsp:spPr>
        <a:xfrm>
          <a:off x="2075661" y="3769004"/>
          <a:ext cx="2817947" cy="281794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Less-consequential Nay-sayers</a:t>
          </a:r>
        </a:p>
      </dsp:txBody>
      <dsp:txXfrm>
        <a:off x="2213222" y="3906565"/>
        <a:ext cx="2542825" cy="2542825"/>
      </dsp:txXfrm>
    </dsp:sp>
    <dsp:sp modelId="{4167852E-DEB4-B24D-AE31-71B407AF8ED1}">
      <dsp:nvSpPr>
        <dsp:cNvPr id="0" name=""/>
        <dsp:cNvSpPr/>
      </dsp:nvSpPr>
      <dsp:spPr>
        <a:xfrm>
          <a:off x="5386749" y="3769004"/>
          <a:ext cx="2817947" cy="281794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Fans</a:t>
          </a:r>
        </a:p>
      </dsp:txBody>
      <dsp:txXfrm>
        <a:off x="5524310" y="3906565"/>
        <a:ext cx="2542825" cy="2542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617744" y="0"/>
          <a:ext cx="7044868" cy="70448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075661" y="457916"/>
          <a:ext cx="2817947" cy="2817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Strategy 2 Manage Each?</a:t>
          </a:r>
        </a:p>
      </dsp:txBody>
      <dsp:txXfrm>
        <a:off x="2213222" y="595477"/>
        <a:ext cx="2542825" cy="2542825"/>
      </dsp:txXfrm>
    </dsp:sp>
    <dsp:sp modelId="{0FCC2A40-D92B-8C41-9A63-A71CFEFFA471}">
      <dsp:nvSpPr>
        <dsp:cNvPr id="0" name=""/>
        <dsp:cNvSpPr/>
      </dsp:nvSpPr>
      <dsp:spPr>
        <a:xfrm>
          <a:off x="5386749" y="457916"/>
          <a:ext cx="2817947" cy="281794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Jobs 2 Do?</a:t>
          </a:r>
        </a:p>
      </dsp:txBody>
      <dsp:txXfrm>
        <a:off x="5524310" y="595477"/>
        <a:ext cx="2542825" cy="2542825"/>
      </dsp:txXfrm>
    </dsp:sp>
    <dsp:sp modelId="{6F9D4949-FEBE-1A41-8104-C5865085E411}">
      <dsp:nvSpPr>
        <dsp:cNvPr id="0" name=""/>
        <dsp:cNvSpPr/>
      </dsp:nvSpPr>
      <dsp:spPr>
        <a:xfrm>
          <a:off x="2075661" y="3769004"/>
          <a:ext cx="2817947" cy="281794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Worry 2 Much?</a:t>
          </a:r>
        </a:p>
      </dsp:txBody>
      <dsp:txXfrm>
        <a:off x="2213222" y="3906565"/>
        <a:ext cx="2542825" cy="2542825"/>
      </dsp:txXfrm>
    </dsp:sp>
    <dsp:sp modelId="{4167852E-DEB4-B24D-AE31-71B407AF8ED1}">
      <dsp:nvSpPr>
        <dsp:cNvPr id="0" name=""/>
        <dsp:cNvSpPr/>
      </dsp:nvSpPr>
      <dsp:spPr>
        <a:xfrm>
          <a:off x="5386749" y="3769004"/>
          <a:ext cx="2817947" cy="281794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 Way Communication?</a:t>
          </a:r>
        </a:p>
      </dsp:txBody>
      <dsp:txXfrm>
        <a:off x="5524310" y="3906565"/>
        <a:ext cx="2542825" cy="254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A8C6F-6E98-FD44-A496-9C471A210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3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EC3E613-BFB7-C643-B812-9029F69CD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Sphere of influence…</a:t>
            </a:r>
          </a:p>
          <a:p>
            <a:r>
              <a:rPr lang="en-US" dirty="0"/>
              <a:t>https://</a:t>
            </a:r>
            <a:r>
              <a:rPr lang="en-US" dirty="0" err="1"/>
              <a:t>www.stakeholdermap.com</a:t>
            </a:r>
            <a:r>
              <a:rPr lang="en-US" dirty="0"/>
              <a:t>/stakeholder-</a:t>
            </a:r>
            <a:r>
              <a:rPr lang="en-US" dirty="0" err="1"/>
              <a:t>matrix.html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5BFC7-1932-EA4C-9477-F7D1A3CC8B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A8C6F-6E98-FD44-A496-9C471A210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6623A-C5DD-BD42-A2B8-CD988134D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0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 “Ship flawless, useful code to power a net-zero energy future at the speed the company and planet needs”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153D-DA31-2B4A-9E66-72EC2C1DEE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6623A-C5DD-BD42-A2B8-CD988134D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37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 “Ship flawless, useful code to power a net-zero energy future at the speed the company and planet needs”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153D-DA31-2B4A-9E66-72EC2C1DEE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CC095FC-A368-CE4E-B8F9-177FE7594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6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5BFC7-1932-EA4C-9477-F7D1A3CC8B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50" y="2506219"/>
            <a:ext cx="15544800" cy="2205038"/>
          </a:xfrm>
        </p:spPr>
        <p:txBody>
          <a:bodyPr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50" y="5147862"/>
            <a:ext cx="12801600" cy="26289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443816"/>
            <a:ext cx="4267200" cy="547688"/>
          </a:xfrm>
          <a:prstGeom prst="rect">
            <a:avLst/>
          </a:prstGeom>
        </p:spPr>
        <p:txBody>
          <a:bodyPr/>
          <a:lstStyle/>
          <a:p>
            <a:fld id="{4C5C88D3-EC8C-3C48-B12B-E17CC9E668A4}" type="datetime1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7104" y="9435200"/>
            <a:ext cx="4267200" cy="547688"/>
          </a:xfrm>
          <a:prstGeom prst="rect">
            <a:avLst/>
          </a:prstGeom>
        </p:spPr>
        <p:txBody>
          <a:bodyPr/>
          <a:lstStyle/>
          <a:p>
            <a:fld id="{5F6BEE0A-C1CE-2043-8138-E9A34F3F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700CD-C6C3-4944-A45F-278602A29E8B}"/>
              </a:ext>
            </a:extLst>
          </p:cNvPr>
          <p:cNvSpPr/>
          <p:nvPr userDrawn="1"/>
        </p:nvSpPr>
        <p:spPr>
          <a:xfrm>
            <a:off x="0" y="1"/>
            <a:ext cx="18288000" cy="950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8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700CD-C6C3-4944-A45F-278602A29E8B}"/>
              </a:ext>
            </a:extLst>
          </p:cNvPr>
          <p:cNvSpPr/>
          <p:nvPr userDrawn="1"/>
        </p:nvSpPr>
        <p:spPr>
          <a:xfrm>
            <a:off x="0" y="3"/>
            <a:ext cx="18288000" cy="9463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023D2-74CE-CE41-9D85-8BE5613B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6" y="621251"/>
            <a:ext cx="16484600" cy="873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5D03A2-9227-9240-AB97-D053028DA5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0917775"/>
              </p:ext>
            </p:ext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5D03A2-9227-9240-AB97-D053028DA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outdoor, table, small, sitting&#10;&#10;Description automatically generated">
            <a:extLst>
              <a:ext uri="{FF2B5EF4-FFF2-40B4-BE49-F238E27FC236}">
                <a16:creationId xmlns:a16="http://schemas.microsoft.com/office/drawing/2014/main" id="{AE64E4D3-5DE1-164D-BF73-55BECFF936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2000"/>
          </a:blip>
          <a:stretch>
            <a:fillRect/>
          </a:stretch>
        </p:blipFill>
        <p:spPr>
          <a:xfrm>
            <a:off x="-207394" y="0"/>
            <a:ext cx="18601984" cy="948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50" y="2506219"/>
            <a:ext cx="15544800" cy="2205038"/>
          </a:xfrm>
        </p:spPr>
        <p:txBody>
          <a:bodyPr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50" y="5147862"/>
            <a:ext cx="12801600" cy="26289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in a forest&#10;&#10;Description automatically generated">
            <a:extLst>
              <a:ext uri="{FF2B5EF4-FFF2-40B4-BE49-F238E27FC236}">
                <a16:creationId xmlns:a16="http://schemas.microsoft.com/office/drawing/2014/main" id="{77265578-6135-054B-A7D2-13739842E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-95051"/>
            <a:ext cx="18288000" cy="961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50" y="2506219"/>
            <a:ext cx="15544800" cy="2205038"/>
          </a:xfrm>
        </p:spPr>
        <p:txBody>
          <a:bodyPr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50" y="5147862"/>
            <a:ext cx="12801600" cy="26289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4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>
            <a:normAutofit/>
          </a:bodyPr>
          <a:lstStyle>
            <a:lvl1pPr marL="0" indent="0">
              <a:buNone/>
              <a:defRPr sz="44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9443816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/>
                <a:cs typeface="Open Sans"/>
              </a:defRPr>
            </a:lvl1pPr>
          </a:lstStyle>
          <a:p>
            <a:fld id="{F2E2C368-9653-1A4D-9083-71BAF7DDB545}" type="datetime1">
              <a:rPr lang="en-US" smtClean="0"/>
              <a:pPr/>
              <a:t>1/6/22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0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table, small, sitting&#10;&#10;Description automatically generated">
            <a:extLst>
              <a:ext uri="{FF2B5EF4-FFF2-40B4-BE49-F238E27FC236}">
                <a16:creationId xmlns:a16="http://schemas.microsoft.com/office/drawing/2014/main" id="{0DD02B65-C3AC-4B4C-9535-A8FFEDC09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207394" y="0"/>
            <a:ext cx="18601984" cy="948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77A8A28-D70B-1540-8100-AAF8048EE2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20468843"/>
              </p:ext>
            </p:ext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17" imgW="7772400" imgH="10058400" progId="TCLayout.ActiveDocument.1">
                  <p:embed/>
                </p:oleObj>
              </mc:Choice>
              <mc:Fallback>
                <p:oleObj name="think-cell Slide" r:id="rId17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77A8A28-D70B-1540-8100-AAF8048EE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A106A20-3DF4-8144-AFCC-3E625585839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 dirty="0">
              <a:latin typeface="Helvetica Neue" panose="02000503000000020004" pitchFamily="2" charset="0"/>
              <a:ea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C0430-04B2-D34C-8800-DC347A86AA5A}"/>
              </a:ext>
            </a:extLst>
          </p:cNvPr>
          <p:cNvSpPr/>
          <p:nvPr userDrawn="1"/>
        </p:nvSpPr>
        <p:spPr>
          <a:xfrm>
            <a:off x="0" y="9521628"/>
            <a:ext cx="18288000" cy="75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8152" y="434245"/>
            <a:ext cx="15042124" cy="131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79043"/>
            <a:ext cx="17014092" cy="6421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877970" y="9820750"/>
            <a:ext cx="2244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7694164" y="9795351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|</a:t>
            </a:r>
          </a:p>
        </p:txBody>
      </p:sp>
      <p:pic>
        <p:nvPicPr>
          <p:cNvPr id="6" name="Picture 5" descr="logo-small_gray.pd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5510" y="9686389"/>
            <a:ext cx="1479152" cy="483430"/>
          </a:xfrm>
          <a:prstGeom prst="rect">
            <a:avLst/>
          </a:prstGeom>
        </p:spPr>
      </p:pic>
      <p:pic>
        <p:nvPicPr>
          <p:cNvPr id="14" name="Google Shape;91;p13">
            <a:extLst>
              <a:ext uri="{FF2B5EF4-FFF2-40B4-BE49-F238E27FC236}">
                <a16:creationId xmlns:a16="http://schemas.microsoft.com/office/drawing/2014/main" id="{09DDB1F1-952C-EA46-B800-DF4E1F5246A8}"/>
              </a:ext>
            </a:extLst>
          </p:cNvPr>
          <p:cNvPicPr preferRelativeResize="0"/>
          <p:nvPr userDrawn="1"/>
        </p:nvPicPr>
        <p:blipFill rotWithShape="1">
          <a:blip r:embed="rId20">
            <a:alphaModFix/>
          </a:blip>
          <a:srcRect/>
          <a:stretch/>
        </p:blipFill>
        <p:spPr>
          <a:xfrm>
            <a:off x="914400" y="9536205"/>
            <a:ext cx="702764" cy="702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4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6" r:id="rId10"/>
    <p:sldLayoutId id="2147483678" r:id="rId11"/>
    <p:sldLayoutId id="2147483752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917576" indent="-9175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8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2051050" indent="-800100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4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2867026" indent="-6889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2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3663950" indent="-6889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1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4464050" indent="-6889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1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4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4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5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sayan-nath-176078-unsplash.jpg"/>
          <p:cNvPicPr preferRelativeResize="0"/>
          <p:nvPr/>
        </p:nvPicPr>
        <p:blipFill rotWithShape="1">
          <a:blip r:embed="rId3">
            <a:alphaModFix amt="64000"/>
          </a:blip>
          <a:srcRect t="22081" b="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FB79E2-D611-1648-812F-3D59413610FE}"/>
              </a:ext>
            </a:extLst>
          </p:cNvPr>
          <p:cNvSpPr/>
          <p:nvPr/>
        </p:nvSpPr>
        <p:spPr>
          <a:xfrm>
            <a:off x="0" y="0"/>
            <a:ext cx="18288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1028699" y="4049501"/>
            <a:ext cx="16981147" cy="159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INSPIRED, PURPOSE-DRIVEN TEAMS </a:t>
            </a:r>
            <a:endParaRPr sz="1000" dirty="0"/>
          </a:p>
        </p:txBody>
      </p:sp>
      <p:sp>
        <p:nvSpPr>
          <p:cNvPr id="90" name="Google Shape;90;p13"/>
          <p:cNvSpPr/>
          <p:nvPr/>
        </p:nvSpPr>
        <p:spPr>
          <a:xfrm>
            <a:off x="0" y="8953094"/>
            <a:ext cx="18288000" cy="129173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5895" y="9215052"/>
            <a:ext cx="702764" cy="7027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028700" y="9304476"/>
            <a:ext cx="15894326" cy="88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4F59"/>
                </a:solidFill>
                <a:latin typeface="Arial"/>
                <a:ea typeface="Arial"/>
                <a:cs typeface="Arial"/>
                <a:sym typeface="Arial"/>
              </a:rPr>
              <a:t>InspireCorps | Jen Grace Baron, Peter Boyd, Gabi Joyce, Katie </a:t>
            </a:r>
            <a:r>
              <a:rPr lang="en-US" sz="2400" b="0" i="0" u="none" strike="noStrike" cap="none" dirty="0" err="1">
                <a:solidFill>
                  <a:srgbClr val="004F59"/>
                </a:solidFill>
                <a:latin typeface="Arial"/>
                <a:ea typeface="Arial"/>
                <a:cs typeface="Arial"/>
                <a:sym typeface="Arial"/>
              </a:rPr>
              <a:t>Giasullo</a:t>
            </a:r>
            <a:endParaRPr sz="1200"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1028700" y="350353"/>
            <a:ext cx="12930976" cy="109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</a:rPr>
              <a:t>January 2022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1028700" y="5692235"/>
            <a:ext cx="16230600" cy="70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Pre-Work for Workshop 6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1C726-7B51-C744-BCFD-1643948523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37829" y="568125"/>
            <a:ext cx="3772018" cy="947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1EC4A3-E4F6-9240-B470-E16C37B67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1EC4A3-E4F6-9240-B470-E16C37B67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CD44C48-E169-FE46-A963-6A76EB9DB9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b="1" dirty="0">
              <a:latin typeface="Helvetica Neue" panose="02000503000000020004" pitchFamily="2" charset="0"/>
              <a:ea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9BF1E8-17FE-A849-AE76-BC4C06046EC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90396" y="1409488"/>
          <a:ext cx="16459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976">
                  <a:extLst>
                    <a:ext uri="{9D8B030D-6E8A-4147-A177-3AD203B41FA5}">
                      <a16:colId xmlns:a16="http://schemas.microsoft.com/office/drawing/2014/main" val="54857272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6910269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292499258"/>
                    </a:ext>
                  </a:extLst>
                </a:gridCol>
                <a:gridCol w="4917224">
                  <a:extLst>
                    <a:ext uri="{9D8B030D-6E8A-4147-A177-3AD203B41FA5}">
                      <a16:colId xmlns:a16="http://schemas.microsoft.com/office/drawing/2014/main" val="2057979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 Quadrant / Score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Notes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 Plan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6313123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8141758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38780915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9291451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487882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2FEA0D4-1742-1642-AC6B-08FBA49C80F0}"/>
              </a:ext>
            </a:extLst>
          </p:cNvPr>
          <p:cNvSpPr/>
          <p:nvPr/>
        </p:nvSpPr>
        <p:spPr>
          <a:xfrm>
            <a:off x="490396" y="192006"/>
            <a:ext cx="13694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Cmpct Book" panose="02010506030501020304" pitchFamily="2" charset="77"/>
              </a:rPr>
              <a:t>TEAM SKILL-WILL MATRIX-AS-TABLE</a:t>
            </a:r>
          </a:p>
        </p:txBody>
      </p:sp>
    </p:spTree>
    <p:extLst>
      <p:ext uri="{BB962C8B-B14F-4D97-AF65-F5344CB8AC3E}">
        <p14:creationId xmlns:p14="http://schemas.microsoft.com/office/powerpoint/2010/main" val="93781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00BD624-F43A-2441-AD8C-1E60318E54BE}"/>
              </a:ext>
            </a:extLst>
          </p:cNvPr>
          <p:cNvGraphicFramePr/>
          <p:nvPr/>
        </p:nvGraphicFramePr>
        <p:xfrm>
          <a:off x="-793103" y="2395078"/>
          <a:ext cx="10280358" cy="704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6794A6-40EB-424E-918D-FD5BB0C42DA0}"/>
              </a:ext>
            </a:extLst>
          </p:cNvPr>
          <p:cNvSpPr txBox="1"/>
          <p:nvPr/>
        </p:nvSpPr>
        <p:spPr>
          <a:xfrm>
            <a:off x="2341435" y="190144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Influence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4158-1493-FB4F-8E1C-0947211ADD38}"/>
              </a:ext>
            </a:extLst>
          </p:cNvPr>
          <p:cNvSpPr txBox="1"/>
          <p:nvPr/>
        </p:nvSpPr>
        <p:spPr>
          <a:xfrm>
            <a:off x="6263681" y="601807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98215F-BC8D-D74C-A08C-8E0BE4834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044" y="796927"/>
            <a:ext cx="15656556" cy="10477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Jeston &amp; Nalis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Built from Various similar matrices – </a:t>
            </a:r>
            <a:r>
              <a:rPr lang="en-US" sz="2800" b="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stakeholdermap.com/stakeholder-</a:t>
            </a:r>
            <a:r>
              <a:rPr lang="en-US" sz="2800" b="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matrix.html</a:t>
            </a:r>
            <a:endParaRPr lang="en-US" sz="28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F357E-3C3B-2D4B-A6D4-E8688E19EE39}"/>
              </a:ext>
            </a:extLst>
          </p:cNvPr>
          <p:cNvSpPr txBox="1"/>
          <p:nvPr/>
        </p:nvSpPr>
        <p:spPr>
          <a:xfrm>
            <a:off x="828044" y="91926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STAKEHOLDERS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647B124-7686-E543-ADBC-37B59487652D}"/>
              </a:ext>
            </a:extLst>
          </p:cNvPr>
          <p:cNvSpPr/>
          <p:nvPr/>
        </p:nvSpPr>
        <p:spPr>
          <a:xfrm rot="5400000">
            <a:off x="5873519" y="5470854"/>
            <a:ext cx="7083426" cy="4320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7D0C33-3FEB-7640-9B38-FDBE0E5E4557}"/>
              </a:ext>
            </a:extLst>
          </p:cNvPr>
          <p:cNvGraphicFramePr/>
          <p:nvPr/>
        </p:nvGraphicFramePr>
        <p:xfrm>
          <a:off x="8279905" y="2395078"/>
          <a:ext cx="10280358" cy="704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4495DB-78F6-7743-89FA-8514FCA81C2A}"/>
              </a:ext>
            </a:extLst>
          </p:cNvPr>
          <p:cNvSpPr txBox="1"/>
          <p:nvPr/>
        </p:nvSpPr>
        <p:spPr>
          <a:xfrm>
            <a:off x="11414443" y="190144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Influence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2334D-66D7-5E41-8DA4-FB3840CD5A9E}"/>
              </a:ext>
            </a:extLst>
          </p:cNvPr>
          <p:cNvSpPr txBox="1"/>
          <p:nvPr/>
        </p:nvSpPr>
        <p:spPr>
          <a:xfrm>
            <a:off x="15336689" y="5968106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ADC24F-4CD5-2540-B8C5-0750D284E953}"/>
              </a:ext>
            </a:extLst>
          </p:cNvPr>
          <p:cNvSpPr txBox="1"/>
          <p:nvPr/>
        </p:nvSpPr>
        <p:spPr>
          <a:xfrm>
            <a:off x="687005" y="2119165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8A331F-94B8-9F4C-ACA9-5B9BDAE6BE57}"/>
              </a:ext>
            </a:extLst>
          </p:cNvPr>
          <p:cNvSpPr txBox="1"/>
          <p:nvPr/>
        </p:nvSpPr>
        <p:spPr>
          <a:xfrm>
            <a:off x="10395107" y="2121243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B5B64-952F-2448-93C8-892558FF7C58}"/>
              </a:ext>
            </a:extLst>
          </p:cNvPr>
          <p:cNvSpPr txBox="1"/>
          <p:nvPr/>
        </p:nvSpPr>
        <p:spPr>
          <a:xfrm>
            <a:off x="15335102" y="601807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4190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E1AB0B-8BEC-E14B-BD0E-C30AA443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3305BF-99D2-E342-93B0-FDBC9A34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CC2A40-D92B-8C41-9A63-A71CFEFF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9D4949-FEBE-1A41-8104-C5865085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67852E-DEB4-B24D-AE31-71B407AF8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216E47-4004-F24B-AF17-6E89F744F12C}"/>
              </a:ext>
            </a:extLst>
          </p:cNvPr>
          <p:cNvGraphicFramePr>
            <a:graphicFrameLocks noGrp="1"/>
          </p:cNvGraphicFramePr>
          <p:nvPr/>
        </p:nvGraphicFramePr>
        <p:xfrm>
          <a:off x="4391480" y="1208128"/>
          <a:ext cx="9649064" cy="782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66">
                  <a:extLst>
                    <a:ext uri="{9D8B030D-6E8A-4147-A177-3AD203B41FA5}">
                      <a16:colId xmlns:a16="http://schemas.microsoft.com/office/drawing/2014/main" val="5670710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162945758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398240194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2151355853"/>
                    </a:ext>
                  </a:extLst>
                </a:gridCol>
              </a:tblGrid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30568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30999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751011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503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6CE3A4-594D-E843-98BF-9CF54BE6DB5E}"/>
              </a:ext>
            </a:extLst>
          </p:cNvPr>
          <p:cNvSpPr/>
          <p:nvPr/>
        </p:nvSpPr>
        <p:spPr>
          <a:xfrm>
            <a:off x="490397" y="192006"/>
            <a:ext cx="865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Cmpct Book" panose="02010506030501020304" pitchFamily="2" charset="77"/>
              </a:rPr>
              <a:t>STAKEHOLDER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3979CA-E7E5-A54C-8DCC-0CB60F9594AF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9216012" y="1208128"/>
            <a:ext cx="0" cy="7823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31F7D6-AFE0-7144-B1F8-D1C7CB0530AB}"/>
              </a:ext>
            </a:extLst>
          </p:cNvPr>
          <p:cNvCxnSpPr>
            <a:cxnSpLocks/>
            <a:stCxn id="13" idx="3"/>
            <a:endCxn id="13" idx="1"/>
          </p:cNvCxnSpPr>
          <p:nvPr/>
        </p:nvCxnSpPr>
        <p:spPr>
          <a:xfrm flipH="1">
            <a:off x="4391480" y="5120028"/>
            <a:ext cx="964906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AF4A1A-5ADF-4E41-93C1-6D099B65EBAA}"/>
              </a:ext>
            </a:extLst>
          </p:cNvPr>
          <p:cNvSpPr txBox="1"/>
          <p:nvPr/>
        </p:nvSpPr>
        <p:spPr>
          <a:xfrm>
            <a:off x="8135888" y="37667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Influence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85188-33A5-E344-9ACF-42BD102ED9F6}"/>
              </a:ext>
            </a:extLst>
          </p:cNvPr>
          <p:cNvSpPr txBox="1"/>
          <p:nvPr/>
        </p:nvSpPr>
        <p:spPr>
          <a:xfrm>
            <a:off x="14040544" y="477416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2811D-0619-FD46-A1A1-4B767E4A6E68}"/>
              </a:ext>
            </a:extLst>
          </p:cNvPr>
          <p:cNvSpPr txBox="1"/>
          <p:nvPr/>
        </p:nvSpPr>
        <p:spPr>
          <a:xfrm>
            <a:off x="14616608" y="1584921"/>
            <a:ext cx="349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[Please feel free to use the text table or create individual shapes for stakeholders and move them around free-hand]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B7F53F-7D12-C84C-ACA8-001192BD85E4}"/>
              </a:ext>
            </a:extLst>
          </p:cNvPr>
          <p:cNvSpPr/>
          <p:nvPr/>
        </p:nvSpPr>
        <p:spPr>
          <a:xfrm>
            <a:off x="15571418" y="2950442"/>
            <a:ext cx="1584176" cy="585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04399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1EC4A3-E4F6-9240-B470-E16C37B67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1EC4A3-E4F6-9240-B470-E16C37B67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CD44C48-E169-FE46-A963-6A76EB9DB9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b="1" dirty="0">
              <a:latin typeface="Helvetica Neue" panose="02000503000000020004" pitchFamily="2" charset="0"/>
              <a:ea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9BF1E8-17FE-A849-AE76-BC4C06046EC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90396" y="1409488"/>
          <a:ext cx="16459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976">
                  <a:extLst>
                    <a:ext uri="{9D8B030D-6E8A-4147-A177-3AD203B41FA5}">
                      <a16:colId xmlns:a16="http://schemas.microsoft.com/office/drawing/2014/main" val="54857272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6910269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292499258"/>
                    </a:ext>
                  </a:extLst>
                </a:gridCol>
                <a:gridCol w="4917224">
                  <a:extLst>
                    <a:ext uri="{9D8B030D-6E8A-4147-A177-3AD203B41FA5}">
                      <a16:colId xmlns:a16="http://schemas.microsoft.com/office/drawing/2014/main" val="2057979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Stakeholder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Quadrant / Score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Notes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 Plan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6313123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8141758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38780915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9291451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487882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2FEA0D4-1742-1642-AC6B-08FBA49C80F0}"/>
              </a:ext>
            </a:extLst>
          </p:cNvPr>
          <p:cNvSpPr/>
          <p:nvPr/>
        </p:nvSpPr>
        <p:spPr>
          <a:xfrm>
            <a:off x="490396" y="192006"/>
            <a:ext cx="11821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Cmpct Book" panose="02010506030501020304" pitchFamily="2" charset="77"/>
              </a:rPr>
              <a:t>STAKEHOLDER MATRIX-AS-TABLE</a:t>
            </a:r>
          </a:p>
        </p:txBody>
      </p:sp>
    </p:spTree>
    <p:extLst>
      <p:ext uri="{BB962C8B-B14F-4D97-AF65-F5344CB8AC3E}">
        <p14:creationId xmlns:p14="http://schemas.microsoft.com/office/powerpoint/2010/main" val="146459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able, sitting, glass, food&#10;&#10;Description automatically generated">
            <a:extLst>
              <a:ext uri="{FF2B5EF4-FFF2-40B4-BE49-F238E27FC236}">
                <a16:creationId xmlns:a16="http://schemas.microsoft.com/office/drawing/2014/main" id="{1758D5E0-9064-3A46-80E2-20CA8843A6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4077" y="5150131"/>
            <a:ext cx="3605718" cy="4378370"/>
          </a:xfrm>
          <a:prstGeom prst="rect">
            <a:avLst/>
          </a:prstGeom>
        </p:spPr>
      </p:pic>
      <p:pic>
        <p:nvPicPr>
          <p:cNvPr id="3" name="Picture 2" descr="A picture containing table, sitting, food, piece&#10;&#10;Description automatically generated">
            <a:extLst>
              <a:ext uri="{FF2B5EF4-FFF2-40B4-BE49-F238E27FC236}">
                <a16:creationId xmlns:a16="http://schemas.microsoft.com/office/drawing/2014/main" id="{C88EF9C1-74E6-814F-BCA9-0D7B2F96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9611" y="1122567"/>
            <a:ext cx="3343034" cy="4371658"/>
          </a:xfrm>
          <a:prstGeom prst="rect">
            <a:avLst/>
          </a:prstGeom>
        </p:spPr>
      </p:pic>
      <p:pic>
        <p:nvPicPr>
          <p:cNvPr id="10" name="Picture 9" descr="A picture containing food, indoor, table, fruit&#10;&#10;Description automatically generated">
            <a:extLst>
              <a:ext uri="{FF2B5EF4-FFF2-40B4-BE49-F238E27FC236}">
                <a16:creationId xmlns:a16="http://schemas.microsoft.com/office/drawing/2014/main" id="{63F8AA43-D332-FD44-BA04-E9854E34A1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4504" y="1094094"/>
            <a:ext cx="3343032" cy="4371656"/>
          </a:xfrm>
          <a:prstGeom prst="rect">
            <a:avLst/>
          </a:prstGeom>
        </p:spPr>
      </p:pic>
      <p:pic>
        <p:nvPicPr>
          <p:cNvPr id="4" name="Picture 3" descr="A picture containing indoor, glass, table, sitting&#10;&#10;Description automatically generated">
            <a:extLst>
              <a:ext uri="{FF2B5EF4-FFF2-40B4-BE49-F238E27FC236}">
                <a16:creationId xmlns:a16="http://schemas.microsoft.com/office/drawing/2014/main" id="{C15F2C24-E18A-014F-BF28-E4104B4EFB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674" y="1110321"/>
            <a:ext cx="3334056" cy="43599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FC4CCA-5927-C745-AA8C-141B877137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84" b="10752"/>
          <a:stretch/>
        </p:blipFill>
        <p:spPr>
          <a:xfrm>
            <a:off x="7378944" y="5428650"/>
            <a:ext cx="3343032" cy="365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618111" y="330241"/>
            <a:ext cx="11138459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4350" kern="1200" spc="450" dirty="0">
                <a:solidFill>
                  <a:srgbClr val="269C58"/>
                </a:solidFill>
                <a:latin typeface="Mallory Medium" panose="02010501030501020304" pitchFamily="2" charset="77"/>
                <a:ea typeface="+mn-ea"/>
                <a:cs typeface="+mn-cs"/>
              </a:rPr>
              <a:t>PRIORITIES – PRE-WORK FOR ALL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693039" y="1314450"/>
            <a:ext cx="16909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B664C5-F396-184F-9FF0-D88234F34046}"/>
              </a:ext>
            </a:extLst>
          </p:cNvPr>
          <p:cNvCxnSpPr>
            <a:cxnSpLocks/>
          </p:cNvCxnSpPr>
          <p:nvPr/>
        </p:nvCxnSpPr>
        <p:spPr>
          <a:xfrm>
            <a:off x="693039" y="5165498"/>
            <a:ext cx="16909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6B10525-925A-134E-B0D1-05E78AF6FB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t="5623" b="10812"/>
          <a:stretch/>
        </p:blipFill>
        <p:spPr>
          <a:xfrm>
            <a:off x="1002769" y="5428650"/>
            <a:ext cx="3605718" cy="3658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AD22B4-AE40-164E-9D92-26843AFB5F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85453" y="9586250"/>
            <a:ext cx="2259398" cy="43763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FD19AB-33FA-514D-9E1E-3F13A02BFE1C}"/>
              </a:ext>
            </a:extLst>
          </p:cNvPr>
          <p:cNvCxnSpPr>
            <a:cxnSpLocks noChangeAspect="1"/>
          </p:cNvCxnSpPr>
          <p:nvPr/>
        </p:nvCxnSpPr>
        <p:spPr>
          <a:xfrm>
            <a:off x="5866086" y="3134674"/>
            <a:ext cx="284248" cy="233172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FCBA63-0552-3A49-9D64-0F3E80C95C2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866084" y="3362438"/>
            <a:ext cx="284248" cy="233172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080004-1CC7-464C-AFCF-51127E1E8BA1}"/>
              </a:ext>
            </a:extLst>
          </p:cNvPr>
          <p:cNvCxnSpPr>
            <a:cxnSpLocks noChangeAspect="1"/>
          </p:cNvCxnSpPr>
          <p:nvPr/>
        </p:nvCxnSpPr>
        <p:spPr>
          <a:xfrm>
            <a:off x="12106568" y="3138070"/>
            <a:ext cx="284248" cy="233172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750847-B4F7-B94B-8AB8-E2CAADDC83D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2106568" y="3365834"/>
            <a:ext cx="284248" cy="233172"/>
          </a:xfrm>
          <a:prstGeom prst="line">
            <a:avLst/>
          </a:prstGeom>
          <a:ln w="19050">
            <a:solidFill>
              <a:srgbClr val="269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C44A8D-1DF9-044C-830D-E7176ECF0AAD}"/>
              </a:ext>
            </a:extLst>
          </p:cNvPr>
          <p:cNvCxnSpPr>
            <a:cxnSpLocks noChangeAspect="1"/>
          </p:cNvCxnSpPr>
          <p:nvPr/>
        </p:nvCxnSpPr>
        <p:spPr>
          <a:xfrm>
            <a:off x="5866086" y="7145854"/>
            <a:ext cx="284248" cy="2331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143AB0-FAA9-C347-B477-4A517E92BA0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866084" y="7373618"/>
            <a:ext cx="284248" cy="2331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C1A0C1-9F19-4A41-B557-0287560A0683}"/>
              </a:ext>
            </a:extLst>
          </p:cNvPr>
          <p:cNvCxnSpPr>
            <a:cxnSpLocks noChangeAspect="1"/>
          </p:cNvCxnSpPr>
          <p:nvPr/>
        </p:nvCxnSpPr>
        <p:spPr>
          <a:xfrm>
            <a:off x="12106568" y="7147362"/>
            <a:ext cx="284248" cy="2331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E4EADD-F4D0-DC4C-AF5B-979AA383B00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2106568" y="7375126"/>
            <a:ext cx="284248" cy="2331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955DC51-A9DA-7D4F-A84C-7A969C24A790}"/>
              </a:ext>
            </a:extLst>
          </p:cNvPr>
          <p:cNvSpPr/>
          <p:nvPr/>
        </p:nvSpPr>
        <p:spPr>
          <a:xfrm>
            <a:off x="693041" y="7584024"/>
            <a:ext cx="16912062" cy="186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5DEB25-9A04-6D49-B7FA-1887C3CCB463}"/>
              </a:ext>
            </a:extLst>
          </p:cNvPr>
          <p:cNvSpPr/>
          <p:nvPr/>
        </p:nvSpPr>
        <p:spPr>
          <a:xfrm>
            <a:off x="693041" y="3866990"/>
            <a:ext cx="16912062" cy="186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2C5324-899C-B240-8A80-C1EC5C025FB2}"/>
              </a:ext>
            </a:extLst>
          </p:cNvPr>
          <p:cNvSpPr/>
          <p:nvPr/>
        </p:nvSpPr>
        <p:spPr>
          <a:xfrm>
            <a:off x="693041" y="5725514"/>
            <a:ext cx="16912062" cy="186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5B3DFC-9112-4147-95A2-B568B0BA55B5}"/>
              </a:ext>
            </a:extLst>
          </p:cNvPr>
          <p:cNvSpPr/>
          <p:nvPr/>
        </p:nvSpPr>
        <p:spPr>
          <a:xfrm>
            <a:off x="693041" y="1972392"/>
            <a:ext cx="16912062" cy="1894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558739" y="154467"/>
            <a:ext cx="9646615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50" spc="450" dirty="0">
                <a:solidFill>
                  <a:srgbClr val="5C4587"/>
                </a:solidFill>
                <a:latin typeface="Mallory Medium" panose="02010501030501020304" pitchFamily="2" charset="77"/>
              </a:rPr>
              <a:t>[Name] – MCT On One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12079444" y="284325"/>
            <a:ext cx="5597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50" dirty="0">
              <a:latin typeface="Mallory Book" panose="02010501030501020304" pitchFamily="2" charset="77"/>
            </a:endParaRPr>
          </a:p>
          <a:p>
            <a:r>
              <a:rPr lang="en-US" sz="1350" dirty="0">
                <a:latin typeface="Mallory Book" panose="02010501030501020304" pitchFamily="2" charset="77"/>
              </a:rPr>
              <a:t>DATE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5FF78C-D9DA-F242-B7AD-9F4FF7FB0484}"/>
              </a:ext>
            </a:extLst>
          </p:cNvPr>
          <p:cNvCxnSpPr>
            <a:cxnSpLocks/>
          </p:cNvCxnSpPr>
          <p:nvPr/>
        </p:nvCxnSpPr>
        <p:spPr>
          <a:xfrm>
            <a:off x="693039" y="1314450"/>
            <a:ext cx="169091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D5F53B-4028-914A-8160-0B58F2CE201D}"/>
              </a:ext>
            </a:extLst>
          </p:cNvPr>
          <p:cNvCxnSpPr>
            <a:cxnSpLocks/>
          </p:cNvCxnSpPr>
          <p:nvPr/>
        </p:nvCxnSpPr>
        <p:spPr>
          <a:xfrm>
            <a:off x="693041" y="9446080"/>
            <a:ext cx="169120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29B6AA-FE6C-6048-91D3-58638F3352BD}"/>
              </a:ext>
            </a:extLst>
          </p:cNvPr>
          <p:cNvCxnSpPr>
            <a:cxnSpLocks/>
          </p:cNvCxnSpPr>
          <p:nvPr/>
        </p:nvCxnSpPr>
        <p:spPr>
          <a:xfrm>
            <a:off x="693039" y="1972390"/>
            <a:ext cx="169091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A8567C9-80DE-804F-B0F7-1CC676B23C7A}"/>
              </a:ext>
            </a:extLst>
          </p:cNvPr>
          <p:cNvSpPr/>
          <p:nvPr/>
        </p:nvSpPr>
        <p:spPr>
          <a:xfrm>
            <a:off x="558740" y="1326062"/>
            <a:ext cx="131478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Priority Area </a:t>
            </a:r>
          </a:p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(‘Rock’)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13AA79-1DC8-6D4F-BE28-C418E9B645D7}"/>
              </a:ext>
            </a:extLst>
          </p:cNvPr>
          <p:cNvSpPr/>
          <p:nvPr/>
        </p:nvSpPr>
        <p:spPr>
          <a:xfrm>
            <a:off x="3656500" y="1490174"/>
            <a:ext cx="360226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Defined Success by December 31</a:t>
            </a:r>
            <a:r>
              <a:rPr lang="en-US" sz="1650" baseline="30000" dirty="0">
                <a:solidFill>
                  <a:srgbClr val="323232"/>
                </a:solidFill>
                <a:latin typeface="Mallory Book" panose="02010501030501020304" pitchFamily="2" charset="77"/>
              </a:rPr>
              <a:t>st</a:t>
            </a:r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 2022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AD49E5-76C7-ED40-B118-116969AA2900}"/>
              </a:ext>
            </a:extLst>
          </p:cNvPr>
          <p:cNvSpPr/>
          <p:nvPr/>
        </p:nvSpPr>
        <p:spPr>
          <a:xfrm>
            <a:off x="8342594" y="1326062"/>
            <a:ext cx="369844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Priorities  </a:t>
            </a:r>
          </a:p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to </a:t>
            </a:r>
            <a:r>
              <a:rPr lang="en-US" sz="1650" dirty="0">
                <a:solidFill>
                  <a:srgbClr val="E0E0E0"/>
                </a:solidFill>
                <a:latin typeface="Mallory Book" panose="02010501030501020304" pitchFamily="2" charset="77"/>
              </a:rPr>
              <a:t>[eg date 7-30-90 days out as required]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C1F2BD-FEEE-E34B-8E8C-992DAAEDE1A9}"/>
              </a:ext>
            </a:extLst>
          </p:cNvPr>
          <p:cNvSpPr/>
          <p:nvPr/>
        </p:nvSpPr>
        <p:spPr>
          <a:xfrm>
            <a:off x="12997038" y="1326063"/>
            <a:ext cx="30493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Progress (Rating + status)</a:t>
            </a:r>
          </a:p>
          <a:p>
            <a:r>
              <a:rPr lang="en-US" sz="1650" dirty="0">
                <a:solidFill>
                  <a:srgbClr val="323232"/>
                </a:solidFill>
                <a:latin typeface="Mallory Book" panose="02010501030501020304" pitchFamily="2" charset="77"/>
              </a:rPr>
              <a:t>as of </a:t>
            </a:r>
            <a:r>
              <a:rPr lang="en-US" sz="1650" dirty="0">
                <a:solidFill>
                  <a:srgbClr val="E0E0E0"/>
                </a:solidFill>
                <a:latin typeface="Mallory Book" panose="02010501030501020304" pitchFamily="2" charset="77"/>
              </a:rPr>
              <a:t>[date today]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49E60A-F43D-0A42-BD19-DE78470D0BB8}"/>
              </a:ext>
            </a:extLst>
          </p:cNvPr>
          <p:cNvCxnSpPr>
            <a:cxnSpLocks/>
          </p:cNvCxnSpPr>
          <p:nvPr/>
        </p:nvCxnSpPr>
        <p:spPr>
          <a:xfrm>
            <a:off x="693039" y="5716774"/>
            <a:ext cx="169091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613B33-8E03-DA4C-A822-C88BCA7F4C79}"/>
              </a:ext>
            </a:extLst>
          </p:cNvPr>
          <p:cNvCxnSpPr>
            <a:cxnSpLocks/>
          </p:cNvCxnSpPr>
          <p:nvPr/>
        </p:nvCxnSpPr>
        <p:spPr>
          <a:xfrm>
            <a:off x="693039" y="7587114"/>
            <a:ext cx="169091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6BC857-042A-EA49-AD1D-3444EE1A9345}"/>
              </a:ext>
            </a:extLst>
          </p:cNvPr>
          <p:cNvCxnSpPr>
            <a:cxnSpLocks/>
          </p:cNvCxnSpPr>
          <p:nvPr/>
        </p:nvCxnSpPr>
        <p:spPr>
          <a:xfrm>
            <a:off x="693039" y="3866550"/>
            <a:ext cx="169091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3EC001-5652-A64E-A892-6A69BEF54337}"/>
              </a:ext>
            </a:extLst>
          </p:cNvPr>
          <p:cNvCxnSpPr>
            <a:cxnSpLocks/>
          </p:cNvCxnSpPr>
          <p:nvPr/>
        </p:nvCxnSpPr>
        <p:spPr>
          <a:xfrm>
            <a:off x="3606798" y="1326062"/>
            <a:ext cx="0" cy="812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FC446C8-5AF3-314F-9EE6-29A0BF66A249}"/>
              </a:ext>
            </a:extLst>
          </p:cNvPr>
          <p:cNvCxnSpPr>
            <a:cxnSpLocks/>
          </p:cNvCxnSpPr>
          <p:nvPr/>
        </p:nvCxnSpPr>
        <p:spPr>
          <a:xfrm>
            <a:off x="8292892" y="1326062"/>
            <a:ext cx="0" cy="812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E3603F9-334F-6448-AA8C-0582AD7A2F4E}"/>
              </a:ext>
            </a:extLst>
          </p:cNvPr>
          <p:cNvCxnSpPr>
            <a:cxnSpLocks/>
          </p:cNvCxnSpPr>
          <p:nvPr/>
        </p:nvCxnSpPr>
        <p:spPr>
          <a:xfrm>
            <a:off x="12947336" y="1326062"/>
            <a:ext cx="0" cy="812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CB70D3-60CB-6045-82F0-6CEE06C0F687}"/>
              </a:ext>
            </a:extLst>
          </p:cNvPr>
          <p:cNvSpPr txBox="1"/>
          <p:nvPr/>
        </p:nvSpPr>
        <p:spPr>
          <a:xfrm>
            <a:off x="828491" y="2145799"/>
            <a:ext cx="726481" cy="3462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323232"/>
                </a:solidFill>
                <a:latin typeface="Mallory Book" panose="02010501030501020304" pitchFamily="2" charset="77"/>
              </a:defRPr>
            </a:lvl1pPr>
          </a:lstStyle>
          <a:p>
            <a:r>
              <a:rPr lang="en-US" sz="1650" dirty="0"/>
              <a:t>[Rock]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57FD8C-E6AE-BF40-8667-FAD070170805}"/>
              </a:ext>
            </a:extLst>
          </p:cNvPr>
          <p:cNvSpPr txBox="1"/>
          <p:nvPr/>
        </p:nvSpPr>
        <p:spPr>
          <a:xfrm>
            <a:off x="3716458" y="2130107"/>
            <a:ext cx="1088760" cy="3462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323232"/>
                </a:solidFill>
                <a:latin typeface="Mallory Book" panose="02010501030501020304" pitchFamily="2" charset="77"/>
              </a:defRPr>
            </a:lvl1pPr>
          </a:lstStyle>
          <a:p>
            <a:r>
              <a:rPr lang="en-US" sz="1650" dirty="0"/>
              <a:t>[Potential]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05FE5A-C557-2B4B-A6FA-D61ABD22996C}"/>
              </a:ext>
            </a:extLst>
          </p:cNvPr>
          <p:cNvSpPr txBox="1"/>
          <p:nvPr/>
        </p:nvSpPr>
        <p:spPr>
          <a:xfrm>
            <a:off x="8347911" y="2140787"/>
            <a:ext cx="1196161" cy="3462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323232"/>
                </a:solidFill>
                <a:latin typeface="Mallory Book" panose="02010501030501020304" pitchFamily="2" charset="77"/>
              </a:defRPr>
            </a:lvl1pPr>
          </a:lstStyle>
          <a:p>
            <a:r>
              <a:rPr lang="en-US" sz="1650" dirty="0"/>
              <a:t>[the bridge]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5CA990-07A2-1842-99E5-A235E65D1870}"/>
              </a:ext>
            </a:extLst>
          </p:cNvPr>
          <p:cNvSpPr txBox="1"/>
          <p:nvPr/>
        </p:nvSpPr>
        <p:spPr>
          <a:xfrm>
            <a:off x="12979362" y="2151467"/>
            <a:ext cx="1515158" cy="3462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323232"/>
                </a:solidFill>
                <a:latin typeface="Mallory Book" panose="02010501030501020304" pitchFamily="2" charset="77"/>
              </a:defRPr>
            </a:lvl1pPr>
          </a:lstStyle>
          <a:p>
            <a:r>
              <a:rPr lang="en-US" sz="1650" dirty="0"/>
              <a:t>[current status]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D9EEB6E-426E-3E4F-8185-093FDD1BA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5985" y="2515390"/>
            <a:ext cx="416570" cy="9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DC0EA-AD5B-074D-A160-A4086D9345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4" y="2383"/>
          <a:ext cx="1840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DC0EA-AD5B-074D-A160-A4086D934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4" y="2383"/>
                        <a:ext cx="1840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6C9BDA-A5EF-B54F-8CD2-8B5241B483A2}"/>
              </a:ext>
            </a:extLst>
          </p:cNvPr>
          <p:cNvSpPr/>
          <p:nvPr/>
        </p:nvSpPr>
        <p:spPr>
          <a:xfrm>
            <a:off x="10522276" y="953751"/>
            <a:ext cx="7406700" cy="8366214"/>
          </a:xfrm>
          <a:prstGeom prst="roundRect">
            <a:avLst>
              <a:gd name="adj" fmla="val 727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50FA8-761A-E544-83B7-F1598C1579D4}"/>
              </a:ext>
            </a:extLst>
          </p:cNvPr>
          <p:cNvSpPr txBox="1"/>
          <p:nvPr/>
        </p:nvSpPr>
        <p:spPr>
          <a:xfrm>
            <a:off x="10550168" y="3288013"/>
            <a:ext cx="735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Principles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28FC3-06A1-8D4D-ABA0-F652D04B39C5}"/>
              </a:ext>
            </a:extLst>
          </p:cNvPr>
          <p:cNvSpPr txBox="1"/>
          <p:nvPr/>
        </p:nvSpPr>
        <p:spPr>
          <a:xfrm>
            <a:off x="11304241" y="987416"/>
            <a:ext cx="617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Macquarie </a:t>
            </a:r>
          </a:p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Purpose and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D96A-6DFD-D748-90F1-F38C9948BE8B}"/>
              </a:ext>
            </a:extLst>
          </p:cNvPr>
          <p:cNvSpPr txBox="1"/>
          <p:nvPr/>
        </p:nvSpPr>
        <p:spPr>
          <a:xfrm>
            <a:off x="10565592" y="1982170"/>
            <a:ext cx="733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Purpose</a:t>
            </a:r>
          </a:p>
          <a:p>
            <a:pPr algn="ctr"/>
            <a:r>
              <a:rPr lang="en-US" sz="2000" dirty="0"/>
              <a:t>Empowering people to innovate and invest for a better future.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9830B-7918-5D4C-AF96-FBC308BB3C84}"/>
              </a:ext>
            </a:extLst>
          </p:cNvPr>
          <p:cNvSpPr/>
          <p:nvPr/>
        </p:nvSpPr>
        <p:spPr>
          <a:xfrm>
            <a:off x="178308" y="1217261"/>
            <a:ext cx="7103592" cy="721714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55FB8-851C-0846-977B-AFCC3FC2AF2D}"/>
              </a:ext>
            </a:extLst>
          </p:cNvPr>
          <p:cNvSpPr txBox="1"/>
          <p:nvPr/>
        </p:nvSpPr>
        <p:spPr>
          <a:xfrm>
            <a:off x="1754744" y="1321958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Purpose</a:t>
            </a:r>
          </a:p>
          <a:p>
            <a:pPr algn="ctr"/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Values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CCC6FE-9339-E541-BDF2-278804F9FCB6}"/>
              </a:ext>
            </a:extLst>
          </p:cNvPr>
          <p:cNvSpPr/>
          <p:nvPr/>
        </p:nvSpPr>
        <p:spPr>
          <a:xfrm>
            <a:off x="490396" y="192006"/>
            <a:ext cx="7848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4800" spc="450" dirty="0">
                <a:solidFill>
                  <a:srgbClr val="D10000"/>
                </a:solidFill>
                <a:latin typeface="Mallory Cmpct Book" panose="02010506030501020304" pitchFamily="2" charset="77"/>
              </a:rPr>
              <a:t>PURPOSE MAPPING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D909E-17F9-194A-AD65-EBAE470C4568}"/>
              </a:ext>
            </a:extLst>
          </p:cNvPr>
          <p:cNvSpPr/>
          <p:nvPr/>
        </p:nvSpPr>
        <p:spPr>
          <a:xfrm>
            <a:off x="14959388" y="353587"/>
            <a:ext cx="6286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US" sz="1350" dirty="0">
                <a:solidFill>
                  <a:prstClr val="black"/>
                </a:solidFill>
                <a:latin typeface="Mallory Book" panose="02010501030501020304" pitchFamily="2" charset="77"/>
              </a:rPr>
              <a:t>NAME</a:t>
            </a:r>
          </a:p>
          <a:p>
            <a:pPr defTabSz="914378"/>
            <a:r>
              <a:rPr lang="en-US" sz="1350" dirty="0">
                <a:solidFill>
                  <a:prstClr val="black"/>
                </a:solidFill>
                <a:latin typeface="Mallory Book" panose="02010501030501020304" pitchFamily="2" charset="77"/>
              </a:rPr>
              <a:t>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715E38-4F16-0248-9471-61BEBE02C0A3}"/>
              </a:ext>
            </a:extLst>
          </p:cNvPr>
          <p:cNvSpPr txBox="1"/>
          <p:nvPr/>
        </p:nvSpPr>
        <p:spPr>
          <a:xfrm>
            <a:off x="7256748" y="275122"/>
            <a:ext cx="551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800" b="1" dirty="0">
                <a:solidFill>
                  <a:srgbClr val="CE0000"/>
                </a:solidFill>
                <a:latin typeface="Mallory Bold" panose="02010501030501020304" pitchFamily="2" charset="77"/>
              </a:rPr>
              <a:t>Connecting my </a:t>
            </a:r>
            <a:r>
              <a:rPr lang="en-US" sz="1800" dirty="0">
                <a:solidFill>
                  <a:srgbClr val="CE0000"/>
                </a:solidFill>
                <a:latin typeface="Mallory Bold" panose="02010501030501020304" pitchFamily="2" charset="77"/>
              </a:rPr>
              <a:t>Why with Firm Why:</a:t>
            </a:r>
          </a:p>
          <a:p>
            <a:pPr defTabSz="914378"/>
            <a:r>
              <a:rPr lang="en-US" sz="1800" dirty="0">
                <a:solidFill>
                  <a:srgbClr val="CE0000"/>
                </a:solidFill>
                <a:latin typeface="Mallory Bold" panose="02010501030501020304" pitchFamily="2" charset="77"/>
              </a:rPr>
              <a:t>Team Mission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FE386F29-D3FE-0A48-8AC6-73C40A3BC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546" y="4007131"/>
            <a:ext cx="7134035" cy="49938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79F42B9-F54F-D044-B138-171FCC9C4952}"/>
              </a:ext>
            </a:extLst>
          </p:cNvPr>
          <p:cNvSpPr/>
          <p:nvPr/>
        </p:nvSpPr>
        <p:spPr>
          <a:xfrm>
            <a:off x="4414862" y="1185257"/>
            <a:ext cx="7132876" cy="7190648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92B3D-4DAA-9244-8F70-A8429641B4E9}"/>
              </a:ext>
            </a:extLst>
          </p:cNvPr>
          <p:cNvSpPr txBox="1"/>
          <p:nvPr/>
        </p:nvSpPr>
        <p:spPr>
          <a:xfrm>
            <a:off x="5991298" y="1320502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Purpose</a:t>
            </a:r>
          </a:p>
          <a:p>
            <a:pPr algn="ctr"/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Values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8B8DC2-C7DE-1C45-9E73-ECF649DB1995}"/>
              </a:ext>
            </a:extLst>
          </p:cNvPr>
          <p:cNvSpPr/>
          <p:nvPr/>
        </p:nvSpPr>
        <p:spPr>
          <a:xfrm>
            <a:off x="5050361" y="3164826"/>
            <a:ext cx="6468093" cy="2893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4EF70-4CDC-5741-92DD-4DC3722D27ED}"/>
              </a:ext>
            </a:extLst>
          </p:cNvPr>
          <p:cNvSpPr txBox="1"/>
          <p:nvPr/>
        </p:nvSpPr>
        <p:spPr>
          <a:xfrm>
            <a:off x="5479947" y="3488068"/>
            <a:ext cx="5824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Psychological Safety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Clear Communication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Decide – Balancing Empowerment &amp; Consensus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FIRE – Fun, Integrity, Respect, Attitude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B3E383-0ED6-F346-8A9B-2F0EDB12919C}"/>
              </a:ext>
            </a:extLst>
          </p:cNvPr>
          <p:cNvSpPr txBox="1"/>
          <p:nvPr/>
        </p:nvSpPr>
        <p:spPr>
          <a:xfrm>
            <a:off x="5462687" y="6163516"/>
            <a:ext cx="1304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 </a:t>
            </a:r>
            <a:r>
              <a:rPr lang="en-US" dirty="0" err="1"/>
              <a:t>MacP</a:t>
            </a:r>
            <a:endParaRPr lang="en-US" dirty="0"/>
          </a:p>
          <a:p>
            <a:r>
              <a:rPr lang="en-US" dirty="0"/>
              <a:t>Peter T</a:t>
            </a:r>
          </a:p>
          <a:p>
            <a:r>
              <a:rPr lang="en-US" dirty="0"/>
              <a:t>+? </a:t>
            </a:r>
          </a:p>
        </p:txBody>
      </p:sp>
    </p:spTree>
    <p:extLst>
      <p:ext uri="{BB962C8B-B14F-4D97-AF65-F5344CB8AC3E}">
        <p14:creationId xmlns:p14="http://schemas.microsoft.com/office/powerpoint/2010/main" val="224451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AE8938-C48E-2345-82DE-D22E036C72EF}"/>
              </a:ext>
            </a:extLst>
          </p:cNvPr>
          <p:cNvSpPr/>
          <p:nvPr/>
        </p:nvSpPr>
        <p:spPr>
          <a:xfrm>
            <a:off x="3581400" y="1309214"/>
            <a:ext cx="4706577" cy="2893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6CCA8-08C4-FC49-A5BC-436D460B1158}"/>
              </a:ext>
            </a:extLst>
          </p:cNvPr>
          <p:cNvSpPr/>
          <p:nvPr/>
        </p:nvSpPr>
        <p:spPr>
          <a:xfrm>
            <a:off x="526589" y="263111"/>
            <a:ext cx="6601178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50" spc="450" dirty="0">
                <a:solidFill>
                  <a:srgbClr val="269C58"/>
                </a:solidFill>
                <a:latin typeface="Mallory Cmpct Book" panose="02010506030501020304" pitchFamily="2" charset="77"/>
              </a:rPr>
              <a:t>PRIORITIES -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95615-8D36-5042-8B4B-7C39045C37CB}"/>
              </a:ext>
            </a:extLst>
          </p:cNvPr>
          <p:cNvSpPr txBox="1"/>
          <p:nvPr/>
        </p:nvSpPr>
        <p:spPr>
          <a:xfrm>
            <a:off x="7404908" y="371974"/>
            <a:ext cx="40435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269C58"/>
                </a:solidFill>
                <a:latin typeface="Mallory Bold" panose="02010501030501020304" pitchFamily="2" charset="77"/>
              </a:rPr>
              <a:t>Clarifying and</a:t>
            </a:r>
          </a:p>
          <a:p>
            <a:r>
              <a:rPr lang="en-US" sz="1650" b="1" dirty="0">
                <a:solidFill>
                  <a:srgbClr val="269C58"/>
                </a:solidFill>
                <a:latin typeface="Mallory Bold" panose="02010501030501020304" pitchFamily="2" charset="77"/>
              </a:rPr>
              <a:t>Personalizing </a:t>
            </a:r>
            <a:r>
              <a:rPr lang="en-US" sz="1650" dirty="0">
                <a:solidFill>
                  <a:srgbClr val="269C58"/>
                </a:solidFill>
                <a:latin typeface="Mallory Bold" panose="02010501030501020304" pitchFamily="2" charset="77"/>
              </a:rPr>
              <a:t>‘Rocks’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E6F6D-DA29-7643-B44D-EE28563ECA47}"/>
              </a:ext>
            </a:extLst>
          </p:cNvPr>
          <p:cNvSpPr/>
          <p:nvPr/>
        </p:nvSpPr>
        <p:spPr>
          <a:xfrm>
            <a:off x="12079442" y="438325"/>
            <a:ext cx="6286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Mallory Book" panose="02010501030501020304" pitchFamily="2" charset="77"/>
              </a:rPr>
              <a:t>NAME</a:t>
            </a:r>
          </a:p>
          <a:p>
            <a:r>
              <a:rPr lang="en-US" sz="1350" dirty="0">
                <a:latin typeface="Mallory Book" panose="02010501030501020304" pitchFamily="2" charset="77"/>
              </a:rPr>
              <a:t>DATE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9B0329-3842-BA4B-9119-98D96266B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3130" t="9145" r="23130" b="13624"/>
          <a:stretch/>
        </p:blipFill>
        <p:spPr>
          <a:xfrm>
            <a:off x="-1191284" y="1664661"/>
            <a:ext cx="945550" cy="11456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D9E3E8-C6ED-684F-9517-3DCC75061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11186" t="9509" r="15506" b="11242"/>
          <a:stretch/>
        </p:blipFill>
        <p:spPr>
          <a:xfrm>
            <a:off x="-1161222" y="3398404"/>
            <a:ext cx="885426" cy="9572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F1D29B-25AA-414C-A725-95A71C4DB6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7450" t="6045" r="12594" b="5256"/>
          <a:stretch/>
        </p:blipFill>
        <p:spPr>
          <a:xfrm>
            <a:off x="-1181340" y="4150887"/>
            <a:ext cx="925660" cy="1026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F3D17B-B0A1-5349-90F1-AAEF613A12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l="15698" t="9200" r="22944" b="16365"/>
          <a:stretch/>
        </p:blipFill>
        <p:spPr>
          <a:xfrm>
            <a:off x="-1113036" y="2586022"/>
            <a:ext cx="789054" cy="957212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5CE6B69-9085-A948-B2E0-0CCF114756C6}"/>
              </a:ext>
            </a:extLst>
          </p:cNvPr>
          <p:cNvGraphicFramePr>
            <a:graphicFrameLocks noGrp="1"/>
          </p:cNvGraphicFramePr>
          <p:nvPr/>
        </p:nvGraphicFramePr>
        <p:xfrm>
          <a:off x="4654891" y="1596706"/>
          <a:ext cx="3454398" cy="2273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4398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51180">
                <a:tc>
                  <a:txBody>
                    <a:bodyPr/>
                    <a:lstStyle/>
                    <a:p>
                      <a:r>
                        <a:rPr lang="en-US" sz="1800" dirty="0"/>
                        <a:t>Team Priorities /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468891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graphicFrame>
        <p:nvGraphicFramePr>
          <p:cNvPr id="39" name="Table 3">
            <a:extLst>
              <a:ext uri="{FF2B5EF4-FFF2-40B4-BE49-F238E27FC236}">
                <a16:creationId xmlns:a16="http://schemas.microsoft.com/office/drawing/2014/main" id="{019090C4-3472-4C40-9D7A-D0E1BB35448C}"/>
              </a:ext>
            </a:extLst>
          </p:cNvPr>
          <p:cNvGraphicFramePr>
            <a:graphicFrameLocks noGrp="1"/>
          </p:cNvGraphicFramePr>
          <p:nvPr/>
        </p:nvGraphicFramePr>
        <p:xfrm>
          <a:off x="10278533" y="1650318"/>
          <a:ext cx="3454398" cy="2255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4398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51180">
                <a:tc>
                  <a:txBody>
                    <a:bodyPr/>
                    <a:lstStyle/>
                    <a:p>
                      <a:r>
                        <a:rPr lang="en-US" sz="1800" dirty="0"/>
                        <a:t>DH Priorities /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0514B0A6-5BA9-E14A-BC82-25FE7F2CE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229" y="2028044"/>
            <a:ext cx="609600" cy="1885950"/>
          </a:xfrm>
          <a:prstGeom prst="rect">
            <a:avLst/>
          </a:prstGeom>
        </p:spPr>
      </p:pic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D8863475-1696-9B45-9A4F-73F4F6976392}"/>
              </a:ext>
            </a:extLst>
          </p:cNvPr>
          <p:cNvGraphicFramePr>
            <a:graphicFrameLocks noGrp="1"/>
          </p:cNvGraphicFramePr>
          <p:nvPr/>
        </p:nvGraphicFramePr>
        <p:xfrm>
          <a:off x="55611" y="4867519"/>
          <a:ext cx="3093990" cy="23496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3990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[DR1]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58458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DCC0470E-44D9-8448-9947-9AB96FC7A6CF}"/>
              </a:ext>
            </a:extLst>
          </p:cNvPr>
          <p:cNvGraphicFramePr>
            <a:graphicFrameLocks noGrp="1"/>
          </p:cNvGraphicFramePr>
          <p:nvPr/>
        </p:nvGraphicFramePr>
        <p:xfrm>
          <a:off x="3793649" y="4867518"/>
          <a:ext cx="3093990" cy="2255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3990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51180">
                <a:tc>
                  <a:txBody>
                    <a:bodyPr/>
                    <a:lstStyle/>
                    <a:p>
                      <a:r>
                        <a:rPr lang="en-US" sz="1800" dirty="0"/>
                        <a:t>[DR2]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B07C8567-D31E-9646-AD15-9AA019F84A60}"/>
              </a:ext>
            </a:extLst>
          </p:cNvPr>
          <p:cNvGraphicFramePr>
            <a:graphicFrameLocks noGrp="1"/>
          </p:cNvGraphicFramePr>
          <p:nvPr/>
        </p:nvGraphicFramePr>
        <p:xfrm>
          <a:off x="7531685" y="4867518"/>
          <a:ext cx="3093990" cy="2255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3990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51180">
                <a:tc>
                  <a:txBody>
                    <a:bodyPr/>
                    <a:lstStyle/>
                    <a:p>
                      <a:r>
                        <a:rPr lang="en-US" sz="1800" dirty="0"/>
                        <a:t>[DR3]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graphicFrame>
        <p:nvGraphicFramePr>
          <p:cNvPr id="43" name="Table 3">
            <a:extLst>
              <a:ext uri="{FF2B5EF4-FFF2-40B4-BE49-F238E27FC236}">
                <a16:creationId xmlns:a16="http://schemas.microsoft.com/office/drawing/2014/main" id="{6F793807-33EB-C44F-8665-B12E6811FAC9}"/>
              </a:ext>
            </a:extLst>
          </p:cNvPr>
          <p:cNvGraphicFramePr>
            <a:graphicFrameLocks noGrp="1"/>
          </p:cNvGraphicFramePr>
          <p:nvPr/>
        </p:nvGraphicFramePr>
        <p:xfrm>
          <a:off x="11132143" y="4867518"/>
          <a:ext cx="3093990" cy="2255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3990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51180">
                <a:tc>
                  <a:txBody>
                    <a:bodyPr/>
                    <a:lstStyle/>
                    <a:p>
                      <a:r>
                        <a:rPr lang="en-US" sz="1800" dirty="0"/>
                        <a:t>[DR4]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graphicFrame>
        <p:nvGraphicFramePr>
          <p:cNvPr id="46" name="Table 3">
            <a:extLst>
              <a:ext uri="{FF2B5EF4-FFF2-40B4-BE49-F238E27FC236}">
                <a16:creationId xmlns:a16="http://schemas.microsoft.com/office/drawing/2014/main" id="{3C9F8207-98B9-D34E-B98C-845104089FE2}"/>
              </a:ext>
            </a:extLst>
          </p:cNvPr>
          <p:cNvGraphicFramePr>
            <a:graphicFrameLocks noGrp="1"/>
          </p:cNvGraphicFramePr>
          <p:nvPr/>
        </p:nvGraphicFramePr>
        <p:xfrm>
          <a:off x="15007757" y="4867518"/>
          <a:ext cx="3093990" cy="2255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3990">
                  <a:extLst>
                    <a:ext uri="{9D8B030D-6E8A-4147-A177-3AD203B41FA5}">
                      <a16:colId xmlns:a16="http://schemas.microsoft.com/office/drawing/2014/main" val="3488717902"/>
                    </a:ext>
                  </a:extLst>
                </a:gridCol>
              </a:tblGrid>
              <a:tr h="451180">
                <a:tc>
                  <a:txBody>
                    <a:bodyPr/>
                    <a:lstStyle/>
                    <a:p>
                      <a:r>
                        <a:rPr lang="en-US" sz="1800" dirty="0"/>
                        <a:t>[DR5] ‘Rocks’</a:t>
                      </a:r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03296407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0934378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728672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6926133"/>
                  </a:ext>
                </a:extLst>
              </a:tr>
              <a:tr h="451180">
                <a:tc>
                  <a:txBody>
                    <a:bodyPr/>
                    <a:lstStyle/>
                    <a:p>
                      <a:endParaRPr lang="en-US" sz="1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05138"/>
                  </a:ext>
                </a:extLst>
              </a:tr>
            </a:tbl>
          </a:graphicData>
        </a:graphic>
      </p:graphicFrame>
      <p:pic>
        <p:nvPicPr>
          <p:cNvPr id="47" name="Picture 46" descr="A picture containing food&#10;&#10;Description automatically generated">
            <a:extLst>
              <a:ext uri="{FF2B5EF4-FFF2-40B4-BE49-F238E27FC236}">
                <a16:creationId xmlns:a16="http://schemas.microsoft.com/office/drawing/2014/main" id="{C70D27C1-343D-D14A-95FC-68F079BE1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933" y="2045196"/>
            <a:ext cx="609600" cy="18859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4D3FCF2-4AF0-CB40-9D1D-CC506F3AA985}"/>
              </a:ext>
            </a:extLst>
          </p:cNvPr>
          <p:cNvSpPr/>
          <p:nvPr/>
        </p:nvSpPr>
        <p:spPr>
          <a:xfrm>
            <a:off x="558739" y="1005465"/>
            <a:ext cx="12192062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allory Bold" panose="02010501030501020304" pitchFamily="2" charset="77"/>
              </a:rPr>
              <a:t>Team Purpose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Bold" panose="02010501030501020304" pitchFamily="2" charset="77"/>
              </a:rPr>
              <a:t> 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allory Bold" panose="02010501030501020304" pitchFamily="2" charset="7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332D7A-44B7-AE4F-9501-C7FB808753B4}"/>
              </a:ext>
            </a:extLst>
          </p:cNvPr>
          <p:cNvCxnSpPr/>
          <p:nvPr/>
        </p:nvCxnSpPr>
        <p:spPr>
          <a:xfrm>
            <a:off x="8263466" y="2028044"/>
            <a:ext cx="176106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76771-5C47-8B4C-B0B6-0ED7ED9843E7}"/>
              </a:ext>
            </a:extLst>
          </p:cNvPr>
          <p:cNvCxnSpPr/>
          <p:nvPr/>
        </p:nvCxnSpPr>
        <p:spPr>
          <a:xfrm>
            <a:off x="9076266" y="2020265"/>
            <a:ext cx="0" cy="248622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46E242-A181-6E48-B1C8-9B85EEC2C8A7}"/>
              </a:ext>
            </a:extLst>
          </p:cNvPr>
          <p:cNvCxnSpPr>
            <a:cxnSpLocks/>
          </p:cNvCxnSpPr>
          <p:nvPr/>
        </p:nvCxnSpPr>
        <p:spPr>
          <a:xfrm>
            <a:off x="1566334" y="4516307"/>
            <a:ext cx="0" cy="28590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7A415E-35B2-DC4E-889B-7A3472C94B6D}"/>
              </a:ext>
            </a:extLst>
          </p:cNvPr>
          <p:cNvCxnSpPr>
            <a:cxnSpLocks/>
          </p:cNvCxnSpPr>
          <p:nvPr/>
        </p:nvCxnSpPr>
        <p:spPr>
          <a:xfrm>
            <a:off x="5334008" y="4516307"/>
            <a:ext cx="0" cy="28590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FA2716-389D-AB4C-A49A-6B3C4D9444EB}"/>
              </a:ext>
            </a:extLst>
          </p:cNvPr>
          <p:cNvCxnSpPr>
            <a:cxnSpLocks/>
          </p:cNvCxnSpPr>
          <p:nvPr/>
        </p:nvCxnSpPr>
        <p:spPr>
          <a:xfrm>
            <a:off x="9078680" y="4516307"/>
            <a:ext cx="0" cy="28590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64F5616-7BB2-804F-AEFE-4E16FB51F280}"/>
              </a:ext>
            </a:extLst>
          </p:cNvPr>
          <p:cNvCxnSpPr>
            <a:cxnSpLocks/>
          </p:cNvCxnSpPr>
          <p:nvPr/>
        </p:nvCxnSpPr>
        <p:spPr>
          <a:xfrm>
            <a:off x="12679138" y="4516307"/>
            <a:ext cx="0" cy="28590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B4CF71A-B723-1F40-89C2-DBDE816D18AF}"/>
              </a:ext>
            </a:extLst>
          </p:cNvPr>
          <p:cNvCxnSpPr>
            <a:cxnSpLocks/>
          </p:cNvCxnSpPr>
          <p:nvPr/>
        </p:nvCxnSpPr>
        <p:spPr>
          <a:xfrm>
            <a:off x="16570456" y="4516307"/>
            <a:ext cx="0" cy="28590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3069FF-B2CE-4949-AE9E-FF9F95452749}"/>
              </a:ext>
            </a:extLst>
          </p:cNvPr>
          <p:cNvCxnSpPr>
            <a:cxnSpLocks/>
          </p:cNvCxnSpPr>
          <p:nvPr/>
        </p:nvCxnSpPr>
        <p:spPr>
          <a:xfrm>
            <a:off x="1567828" y="4516306"/>
            <a:ext cx="1500262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E58902-9DA8-DA44-83D2-3DFD33E919E5}"/>
              </a:ext>
            </a:extLst>
          </p:cNvPr>
          <p:cNvSpPr txBox="1"/>
          <p:nvPr/>
        </p:nvSpPr>
        <p:spPr>
          <a:xfrm>
            <a:off x="2710890" y="1309214"/>
            <a:ext cx="1304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Aarnoud</a:t>
            </a:r>
          </a:p>
          <a:p>
            <a:r>
              <a:rPr lang="en-US" dirty="0"/>
              <a:t>Jenn </a:t>
            </a:r>
          </a:p>
          <a:p>
            <a:r>
              <a:rPr lang="en-US" dirty="0"/>
              <a:t>+? </a:t>
            </a:r>
          </a:p>
        </p:txBody>
      </p:sp>
    </p:spTree>
    <p:extLst>
      <p:ext uri="{BB962C8B-B14F-4D97-AF65-F5344CB8AC3E}">
        <p14:creationId xmlns:p14="http://schemas.microsoft.com/office/powerpoint/2010/main" val="37702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5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sayan-nath-176078-unsplash.jpg"/>
          <p:cNvPicPr preferRelativeResize="0"/>
          <p:nvPr/>
        </p:nvPicPr>
        <p:blipFill rotWithShape="1">
          <a:blip r:embed="rId3">
            <a:alphaModFix amt="64000"/>
          </a:blip>
          <a:srcRect t="22081" b="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FB79E2-D611-1648-812F-3D59413610FE}"/>
              </a:ext>
            </a:extLst>
          </p:cNvPr>
          <p:cNvSpPr/>
          <p:nvPr/>
        </p:nvSpPr>
        <p:spPr>
          <a:xfrm>
            <a:off x="0" y="0"/>
            <a:ext cx="18288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1028699" y="4049501"/>
            <a:ext cx="16981147" cy="159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Appendix – Still Useful from Session5</a:t>
            </a:r>
            <a:endParaRPr sz="1000" dirty="0"/>
          </a:p>
        </p:txBody>
      </p:sp>
      <p:sp>
        <p:nvSpPr>
          <p:cNvPr id="90" name="Google Shape;90;p13"/>
          <p:cNvSpPr/>
          <p:nvPr/>
        </p:nvSpPr>
        <p:spPr>
          <a:xfrm>
            <a:off x="0" y="8953094"/>
            <a:ext cx="18288000" cy="129173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5895" y="9215052"/>
            <a:ext cx="702764" cy="7027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028700" y="9304476"/>
            <a:ext cx="15894326" cy="88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4F59"/>
                </a:solidFill>
                <a:latin typeface="Arial"/>
                <a:ea typeface="Arial"/>
                <a:cs typeface="Arial"/>
                <a:sym typeface="Arial"/>
              </a:rPr>
              <a:t>InspireCorps | Jen Grace Baron, Peter Boyd, Gabi Joyce, Katie </a:t>
            </a:r>
            <a:r>
              <a:rPr lang="en-US" sz="2400" b="0" i="0" u="none" strike="noStrike" cap="none" dirty="0" err="1">
                <a:solidFill>
                  <a:srgbClr val="004F59"/>
                </a:solidFill>
                <a:latin typeface="Arial"/>
                <a:ea typeface="Arial"/>
                <a:cs typeface="Arial"/>
                <a:sym typeface="Arial"/>
              </a:rPr>
              <a:t>Giasullo</a:t>
            </a:r>
            <a:endParaRPr sz="1200"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1028700" y="350353"/>
            <a:ext cx="12930976" cy="109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</a:rPr>
              <a:t>January 2022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1C726-7B51-C744-BCFD-1643948523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37829" y="568125"/>
            <a:ext cx="3772018" cy="9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DC0EA-AD5B-074D-A160-A4086D9345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4" y="2383"/>
          <a:ext cx="1840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DC0EA-AD5B-074D-A160-A4086D934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4" y="2383"/>
                        <a:ext cx="1840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6C9BDA-A5EF-B54F-8CD2-8B5241B483A2}"/>
              </a:ext>
            </a:extLst>
          </p:cNvPr>
          <p:cNvSpPr/>
          <p:nvPr/>
        </p:nvSpPr>
        <p:spPr>
          <a:xfrm>
            <a:off x="10522276" y="953751"/>
            <a:ext cx="7406700" cy="8366214"/>
          </a:xfrm>
          <a:prstGeom prst="roundRect">
            <a:avLst>
              <a:gd name="adj" fmla="val 727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50FA8-761A-E544-83B7-F1598C1579D4}"/>
              </a:ext>
            </a:extLst>
          </p:cNvPr>
          <p:cNvSpPr txBox="1"/>
          <p:nvPr/>
        </p:nvSpPr>
        <p:spPr>
          <a:xfrm>
            <a:off x="10550168" y="3288013"/>
            <a:ext cx="735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Principles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28FC3-06A1-8D4D-ABA0-F652D04B39C5}"/>
              </a:ext>
            </a:extLst>
          </p:cNvPr>
          <p:cNvSpPr txBox="1"/>
          <p:nvPr/>
        </p:nvSpPr>
        <p:spPr>
          <a:xfrm>
            <a:off x="11304241" y="987416"/>
            <a:ext cx="617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Macquarie </a:t>
            </a:r>
          </a:p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Purpose and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D96A-6DFD-D748-90F1-F38C9948BE8B}"/>
              </a:ext>
            </a:extLst>
          </p:cNvPr>
          <p:cNvSpPr txBox="1"/>
          <p:nvPr/>
        </p:nvSpPr>
        <p:spPr>
          <a:xfrm>
            <a:off x="10565592" y="1982170"/>
            <a:ext cx="733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Purpose</a:t>
            </a:r>
          </a:p>
          <a:p>
            <a:pPr algn="ctr"/>
            <a:r>
              <a:rPr lang="en-US" sz="2000" dirty="0"/>
              <a:t>Empowering people to innovate and invest for a better future.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9830B-7918-5D4C-AF96-FBC308BB3C84}"/>
              </a:ext>
            </a:extLst>
          </p:cNvPr>
          <p:cNvSpPr/>
          <p:nvPr/>
        </p:nvSpPr>
        <p:spPr>
          <a:xfrm>
            <a:off x="178308" y="1217261"/>
            <a:ext cx="7103592" cy="721714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55FB8-851C-0846-977B-AFCC3FC2AF2D}"/>
              </a:ext>
            </a:extLst>
          </p:cNvPr>
          <p:cNvSpPr txBox="1"/>
          <p:nvPr/>
        </p:nvSpPr>
        <p:spPr>
          <a:xfrm>
            <a:off x="1754744" y="1321958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Purpose</a:t>
            </a:r>
          </a:p>
          <a:p>
            <a:pPr algn="ctr"/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Values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CCC6FE-9339-E541-BDF2-278804F9FCB6}"/>
              </a:ext>
            </a:extLst>
          </p:cNvPr>
          <p:cNvSpPr/>
          <p:nvPr/>
        </p:nvSpPr>
        <p:spPr>
          <a:xfrm>
            <a:off x="490396" y="192006"/>
            <a:ext cx="7848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4800" spc="450" dirty="0">
                <a:solidFill>
                  <a:srgbClr val="D10000"/>
                </a:solidFill>
                <a:latin typeface="Mallory Cmpct Book" panose="02010506030501020304" pitchFamily="2" charset="77"/>
              </a:rPr>
              <a:t>PURPOSE MAPPING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D909E-17F9-194A-AD65-EBAE470C4568}"/>
              </a:ext>
            </a:extLst>
          </p:cNvPr>
          <p:cNvSpPr/>
          <p:nvPr/>
        </p:nvSpPr>
        <p:spPr>
          <a:xfrm>
            <a:off x="14959388" y="353587"/>
            <a:ext cx="6286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US" sz="1350" dirty="0">
                <a:solidFill>
                  <a:prstClr val="black"/>
                </a:solidFill>
                <a:latin typeface="Mallory Book" panose="02010501030501020304" pitchFamily="2" charset="77"/>
              </a:rPr>
              <a:t>NAME</a:t>
            </a:r>
          </a:p>
          <a:p>
            <a:pPr defTabSz="914378"/>
            <a:r>
              <a:rPr lang="en-US" sz="1350" dirty="0">
                <a:solidFill>
                  <a:prstClr val="black"/>
                </a:solidFill>
                <a:latin typeface="Mallory Book" panose="02010501030501020304" pitchFamily="2" charset="77"/>
              </a:rPr>
              <a:t>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715E38-4F16-0248-9471-61BEBE02C0A3}"/>
              </a:ext>
            </a:extLst>
          </p:cNvPr>
          <p:cNvSpPr txBox="1"/>
          <p:nvPr/>
        </p:nvSpPr>
        <p:spPr>
          <a:xfrm>
            <a:off x="7256748" y="275122"/>
            <a:ext cx="551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800" b="1" dirty="0">
                <a:solidFill>
                  <a:srgbClr val="CE0000"/>
                </a:solidFill>
                <a:latin typeface="Mallory Bold" panose="02010501030501020304" pitchFamily="2" charset="77"/>
              </a:rPr>
              <a:t>Connecting my </a:t>
            </a:r>
            <a:r>
              <a:rPr lang="en-US" sz="1800" dirty="0">
                <a:solidFill>
                  <a:srgbClr val="CE0000"/>
                </a:solidFill>
                <a:latin typeface="Mallory Bold" panose="02010501030501020304" pitchFamily="2" charset="77"/>
              </a:rPr>
              <a:t>Why with Firm Why:</a:t>
            </a:r>
          </a:p>
          <a:p>
            <a:pPr defTabSz="914378"/>
            <a:r>
              <a:rPr lang="en-US" sz="1800" dirty="0">
                <a:solidFill>
                  <a:srgbClr val="CE0000"/>
                </a:solidFill>
                <a:latin typeface="Mallory Bold" panose="02010501030501020304" pitchFamily="2" charset="77"/>
              </a:rPr>
              <a:t>Team Mission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FE386F29-D3FE-0A48-8AC6-73C40A3BC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546" y="4007131"/>
            <a:ext cx="7134035" cy="49938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79F42B9-F54F-D044-B138-171FCC9C4952}"/>
              </a:ext>
            </a:extLst>
          </p:cNvPr>
          <p:cNvSpPr/>
          <p:nvPr/>
        </p:nvSpPr>
        <p:spPr>
          <a:xfrm>
            <a:off x="4414862" y="1185257"/>
            <a:ext cx="7132876" cy="7190648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92B3D-4DAA-9244-8F70-A8429641B4E9}"/>
              </a:ext>
            </a:extLst>
          </p:cNvPr>
          <p:cNvSpPr txBox="1"/>
          <p:nvPr/>
        </p:nvSpPr>
        <p:spPr>
          <a:xfrm>
            <a:off x="5991298" y="1320502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Purpose</a:t>
            </a:r>
          </a:p>
          <a:p>
            <a:pPr algn="ctr"/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Values</a:t>
            </a:r>
          </a:p>
        </p:txBody>
      </p:sp>
    </p:spTree>
    <p:extLst>
      <p:ext uri="{BB962C8B-B14F-4D97-AF65-F5344CB8AC3E}">
        <p14:creationId xmlns:p14="http://schemas.microsoft.com/office/powerpoint/2010/main" val="380080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91BE75-BD47-3E4C-92F3-1BF466B2B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5088" y="952279"/>
            <a:ext cx="16071352" cy="1057274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 Landsberg*  	</a:t>
            </a: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Tao of Coaching, 1996 [Derived from Hersey &amp; Blanchard, 1977]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 Will Matrix</a:t>
            </a:r>
            <a:endParaRPr lang="en-US" sz="28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00BD624-F43A-2441-AD8C-1E60318E5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61302"/>
              </p:ext>
            </p:extLst>
          </p:nvPr>
        </p:nvGraphicFramePr>
        <p:xfrm>
          <a:off x="-980860" y="2760715"/>
          <a:ext cx="10124860" cy="646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6794A6-40EB-424E-918D-FD5BB0C42DA0}"/>
              </a:ext>
            </a:extLst>
          </p:cNvPr>
          <p:cNvSpPr txBox="1"/>
          <p:nvPr/>
        </p:nvSpPr>
        <p:spPr>
          <a:xfrm>
            <a:off x="2055611" y="214516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4158-1493-FB4F-8E1C-0947211ADD38}"/>
              </a:ext>
            </a:extLst>
          </p:cNvPr>
          <p:cNvSpPr txBox="1"/>
          <p:nvPr/>
        </p:nvSpPr>
        <p:spPr>
          <a:xfrm>
            <a:off x="7469889" y="568687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E3080-8389-ED48-AC98-73652BF14D69}"/>
              </a:ext>
            </a:extLst>
          </p:cNvPr>
          <p:cNvSpPr txBox="1"/>
          <p:nvPr/>
        </p:nvSpPr>
        <p:spPr>
          <a:xfrm>
            <a:off x="828044" y="152887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&amp; CONTRACTORS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603C7-0161-334B-8A38-679216D2B961}"/>
              </a:ext>
            </a:extLst>
          </p:cNvPr>
          <p:cNvSpPr txBox="1"/>
          <p:nvPr/>
        </p:nvSpPr>
        <p:spPr>
          <a:xfrm>
            <a:off x="9144001" y="9674750"/>
            <a:ext cx="8130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 The first McKinsey partner to interview me in London office when I graduated!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4446E4-67D7-E443-875C-19398B507D40}"/>
              </a:ext>
            </a:extLst>
          </p:cNvPr>
          <p:cNvGraphicFramePr/>
          <p:nvPr/>
        </p:nvGraphicFramePr>
        <p:xfrm>
          <a:off x="8720994" y="2760715"/>
          <a:ext cx="10124860" cy="646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3696F4-4D1E-6146-928A-128323AA779B}"/>
              </a:ext>
            </a:extLst>
          </p:cNvPr>
          <p:cNvSpPr txBox="1"/>
          <p:nvPr/>
        </p:nvSpPr>
        <p:spPr>
          <a:xfrm>
            <a:off x="11757465" y="214516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9ABDE-F59C-034E-8168-245C3AC15F12}"/>
              </a:ext>
            </a:extLst>
          </p:cNvPr>
          <p:cNvSpPr txBox="1"/>
          <p:nvPr/>
        </p:nvSpPr>
        <p:spPr>
          <a:xfrm>
            <a:off x="17171743" y="568687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6A559607-FD86-1B41-BA24-2178482AB87F}"/>
              </a:ext>
            </a:extLst>
          </p:cNvPr>
          <p:cNvSpPr/>
          <p:nvPr/>
        </p:nvSpPr>
        <p:spPr>
          <a:xfrm rot="5400000">
            <a:off x="6191603" y="5470854"/>
            <a:ext cx="7083426" cy="4320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1F520-A1E2-4B46-B73F-CDA3F10E2083}"/>
              </a:ext>
            </a:extLst>
          </p:cNvPr>
          <p:cNvSpPr txBox="1"/>
          <p:nvPr/>
        </p:nvSpPr>
        <p:spPr>
          <a:xfrm>
            <a:off x="687005" y="2368239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4A32-94E6-AF41-A04C-31647D118F40}"/>
              </a:ext>
            </a:extLst>
          </p:cNvPr>
          <p:cNvSpPr txBox="1"/>
          <p:nvPr/>
        </p:nvSpPr>
        <p:spPr>
          <a:xfrm>
            <a:off x="10395107" y="2370317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2549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E1AB0B-8BEC-E14B-BD0E-C30AA443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3305BF-99D2-E342-93B0-FDBC9A34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CC2A40-D92B-8C41-9A63-A71CFEFF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D4949-FEBE-1A41-8104-C5865085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67852E-DEB4-B24D-AE31-71B407AF8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216E47-4004-F24B-AF17-6E89F744F12C}"/>
              </a:ext>
            </a:extLst>
          </p:cNvPr>
          <p:cNvGraphicFramePr>
            <a:graphicFrameLocks noGrp="1"/>
          </p:cNvGraphicFramePr>
          <p:nvPr/>
        </p:nvGraphicFramePr>
        <p:xfrm>
          <a:off x="4391480" y="1208128"/>
          <a:ext cx="9649064" cy="782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66">
                  <a:extLst>
                    <a:ext uri="{9D8B030D-6E8A-4147-A177-3AD203B41FA5}">
                      <a16:colId xmlns:a16="http://schemas.microsoft.com/office/drawing/2014/main" val="5670710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162945758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398240194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2151355853"/>
                    </a:ext>
                  </a:extLst>
                </a:gridCol>
              </a:tblGrid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30568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30999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751011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503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6CE3A4-594D-E843-98BF-9CF54BE6DB5E}"/>
              </a:ext>
            </a:extLst>
          </p:cNvPr>
          <p:cNvSpPr/>
          <p:nvPr/>
        </p:nvSpPr>
        <p:spPr>
          <a:xfrm>
            <a:off x="490397" y="192006"/>
            <a:ext cx="865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Medium" panose="02010501030501020304" pitchFamily="2" charset="77"/>
              </a:rPr>
              <a:t>TEAM SKILL-WILL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3979CA-E7E5-A54C-8DCC-0CB60F9594AF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9216012" y="1208128"/>
            <a:ext cx="0" cy="7823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31F7D6-AFE0-7144-B1F8-D1C7CB0530AB}"/>
              </a:ext>
            </a:extLst>
          </p:cNvPr>
          <p:cNvCxnSpPr>
            <a:cxnSpLocks/>
            <a:stCxn id="13" idx="3"/>
            <a:endCxn id="13" idx="1"/>
          </p:cNvCxnSpPr>
          <p:nvPr/>
        </p:nvCxnSpPr>
        <p:spPr>
          <a:xfrm flipH="1">
            <a:off x="4391480" y="5120028"/>
            <a:ext cx="964906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AF4A1A-5ADF-4E41-93C1-6D099B65EBAA}"/>
              </a:ext>
            </a:extLst>
          </p:cNvPr>
          <p:cNvSpPr txBox="1"/>
          <p:nvPr/>
        </p:nvSpPr>
        <p:spPr>
          <a:xfrm>
            <a:off x="8711952" y="37667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Skill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85188-33A5-E344-9ACF-42BD102ED9F6}"/>
              </a:ext>
            </a:extLst>
          </p:cNvPr>
          <p:cNvSpPr txBox="1"/>
          <p:nvPr/>
        </p:nvSpPr>
        <p:spPr>
          <a:xfrm>
            <a:off x="14040544" y="477416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2811D-0619-FD46-A1A1-4B767E4A6E68}"/>
              </a:ext>
            </a:extLst>
          </p:cNvPr>
          <p:cNvSpPr txBox="1"/>
          <p:nvPr/>
        </p:nvSpPr>
        <p:spPr>
          <a:xfrm>
            <a:off x="14884400" y="1584920"/>
            <a:ext cx="322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[Please feel free to use the text table or create individual shapes for names and move them around free-hand]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B7F53F-7D12-C84C-ACA8-001192BD85E4}"/>
              </a:ext>
            </a:extLst>
          </p:cNvPr>
          <p:cNvSpPr/>
          <p:nvPr/>
        </p:nvSpPr>
        <p:spPr>
          <a:xfrm>
            <a:off x="15912752" y="2974718"/>
            <a:ext cx="1584176" cy="585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723847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Bd9vIA2abAkIBUEeY6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ySAjMtKoWPMZG807x23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ySAjMtKoWPMZG807x23Q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21104</TotalTime>
  <Words>559</Words>
  <Application>Microsoft Macintosh PowerPoint</Application>
  <PresentationFormat>Custom</PresentationFormat>
  <Paragraphs>155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Arial</vt:lpstr>
      <vt:lpstr>Wingdings</vt:lpstr>
      <vt:lpstr>Mallory Book</vt:lpstr>
      <vt:lpstr>Helvetica Neue Light</vt:lpstr>
      <vt:lpstr>Mallory Medium</vt:lpstr>
      <vt:lpstr>Mallory Bold</vt:lpstr>
      <vt:lpstr>Mallory Cmpct Book</vt:lpstr>
      <vt:lpstr>Helvetica Neue</vt:lpstr>
      <vt:lpstr>Open Sans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 Landsberg*   The Tao of Coaching, 1996 [Derived from Hersey &amp; Blanchard, 1977] Skill Will Matrix</vt:lpstr>
      <vt:lpstr>PowerPoint Presentation</vt:lpstr>
      <vt:lpstr>PowerPoint Presentation</vt:lpstr>
      <vt:lpstr>Jeston &amp; Nalis Built from Various similar matrices – eg stakeholdermap.com/stakeholder-matrix.html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Boyd, Peter</cp:lastModifiedBy>
  <cp:revision>35</cp:revision>
  <cp:lastPrinted>2021-12-09T12:47:48Z</cp:lastPrinted>
  <dcterms:modified xsi:type="dcterms:W3CDTF">2022-01-11T22:07:34Z</dcterms:modified>
</cp:coreProperties>
</file>